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Yusei Magic"/>
      <p:regular r:id="rId31"/>
    </p:embeddedFont>
    <p:embeddedFont>
      <p:font typeface="Russo One"/>
      <p:regular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YuseiMagic-regular.fntdata"/><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RussoOne-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3bb08a72f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3bb08a72f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DX</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46423dae3b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46423dae3b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DXって説明できます？</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22e9d03ba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22e9d03ba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32ac14c06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32ac14c0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32ac14c06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32ac14c06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22e9d03ba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22e9d03ba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2abed6aac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2abed6aac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2abed6aac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2abed6aac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22e9d03bac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22e9d03bac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2abed6aacc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2abed6aacc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322e9d03b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322e9d03b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22e728efd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22e728efd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2abed6aac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2abed6aac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72d65c127efa9d8e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72d65c127efa9d8e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2abed6aacc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2abed6aacc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2abed6aacc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2abed6aacc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2abed6aacc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2abed6aacc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46423dae3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46423dae3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ja"/>
              <a:t>【導入：顧客の具体的な課題】</a:t>
            </a:r>
            <a:endParaRPr/>
          </a:p>
          <a:p>
            <a:pPr indent="0" lvl="0" marL="381000" marR="381000" rtl="0" algn="l">
              <a:lnSpc>
                <a:spcPct val="115000"/>
              </a:lnSpc>
              <a:spcBef>
                <a:spcPts val="1200"/>
              </a:spcBef>
              <a:spcAft>
                <a:spcPts val="0"/>
              </a:spcAft>
              <a:buNone/>
            </a:pPr>
            <a:r>
              <a:rPr lang="ja"/>
              <a:t>「私たちが関わっている多くの企業様では、『業務が属人化してしまって、忙しい人だけがさらに忙しくなる』『DXを進めたいが、現場レベルでは何から取り組めばよいのか分からない』という課題を抱えています。</a:t>
            </a:r>
            <a:br>
              <a:rPr lang="ja"/>
            </a:br>
            <a:r>
              <a:rPr lang="ja"/>
              <a:t> 実際に『DXを導入したものの、システム導入自体が目的化して、現場の作業負担が減らない』といった悩みもよく耳にします。」</a:t>
            </a:r>
            <a:endParaRPr/>
          </a:p>
          <a:p>
            <a:pPr indent="0" lvl="0" marL="0" rtl="0" algn="l">
              <a:lnSpc>
                <a:spcPct val="115000"/>
              </a:lnSpc>
              <a:spcBef>
                <a:spcPts val="1200"/>
              </a:spcBef>
              <a:spcAft>
                <a:spcPts val="0"/>
              </a:spcAft>
              <a:buNone/>
            </a:pPr>
            <a:r>
              <a:rPr lang="ja"/>
              <a:t>【展開：自身の課題感（経験談を交える）】</a:t>
            </a:r>
            <a:endParaRPr/>
          </a:p>
          <a:p>
            <a:pPr indent="0" lvl="0" marL="381000" marR="381000" rtl="0" algn="l">
              <a:lnSpc>
                <a:spcPct val="115000"/>
              </a:lnSpc>
              <a:spcBef>
                <a:spcPts val="1200"/>
              </a:spcBef>
              <a:spcAft>
                <a:spcPts val="0"/>
              </a:spcAft>
              <a:buNone/>
            </a:pPr>
            <a:r>
              <a:rPr lang="ja"/>
              <a:t>「実は私たち自身も、これまで様々なDXプロジェクトを経験してきました。しかし、大規模なDXプロジェクトでは、関係部署が多くなり、社内調整や承認プロセスに想定以上の時間がかかってしまうということが頻繁にありました。</a:t>
            </a:r>
            <a:br>
              <a:rPr lang="ja"/>
            </a:br>
            <a:r>
              <a:rPr lang="ja"/>
              <a:t> また、『システムを入れること』そのものが目的になり、現場が本当に困っている問題の解決が後回しになるケースもありました。」</a:t>
            </a:r>
            <a:endParaRPr/>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46423dae3b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46423dae3b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ja"/>
              <a:t>【導入：顧客の具体的な課題】</a:t>
            </a:r>
            <a:endParaRPr/>
          </a:p>
          <a:p>
            <a:pPr indent="0" lvl="0" marL="381000" marR="381000" rtl="0" algn="l">
              <a:lnSpc>
                <a:spcPct val="115000"/>
              </a:lnSpc>
              <a:spcBef>
                <a:spcPts val="1200"/>
              </a:spcBef>
              <a:spcAft>
                <a:spcPts val="0"/>
              </a:spcAft>
              <a:buNone/>
            </a:pPr>
            <a:r>
              <a:rPr lang="ja"/>
              <a:t>「私たちが関わっている多くの企業様では、『業務が属人化してしまって、忙しい人だけがさらに忙しくなる』『DXを進めたいが、現場レベルでは何から取り組めばよいのか分からない』という課題を抱えています。</a:t>
            </a:r>
            <a:br>
              <a:rPr lang="ja"/>
            </a:br>
            <a:r>
              <a:rPr lang="ja"/>
              <a:t> 実際に『DXを導入したものの、システム導入自体が目的化して、現場の作業負担が減らない』といった悩みもよく耳にします。」</a:t>
            </a:r>
            <a:endParaRPr/>
          </a:p>
          <a:p>
            <a:pPr indent="0" lvl="0" marL="0" rtl="0" algn="l">
              <a:lnSpc>
                <a:spcPct val="115000"/>
              </a:lnSpc>
              <a:spcBef>
                <a:spcPts val="1200"/>
              </a:spcBef>
              <a:spcAft>
                <a:spcPts val="0"/>
              </a:spcAft>
              <a:buNone/>
            </a:pPr>
            <a:r>
              <a:rPr lang="ja"/>
              <a:t>【展開：自身の課題感（経験談を交える）】</a:t>
            </a:r>
            <a:endParaRPr/>
          </a:p>
          <a:p>
            <a:pPr indent="0" lvl="0" marL="381000" marR="381000" rtl="0" algn="l">
              <a:lnSpc>
                <a:spcPct val="115000"/>
              </a:lnSpc>
              <a:spcBef>
                <a:spcPts val="1200"/>
              </a:spcBef>
              <a:spcAft>
                <a:spcPts val="0"/>
              </a:spcAft>
              <a:buNone/>
            </a:pPr>
            <a:r>
              <a:rPr lang="ja"/>
              <a:t>「実は私たち自身も、これまで様々なDXプロジェクトを経験してきました。しかし、大規模なDXプロジェクトでは、関係部署が多くなり、社内調整や承認プロセスに想定以上の時間がかかってしまうということが頻繁にありました。</a:t>
            </a:r>
            <a:br>
              <a:rPr lang="ja"/>
            </a:br>
            <a:r>
              <a:rPr lang="ja"/>
              <a:t> また、『システムを入れること』そのものが目的になり、現場が本当に困っている問題の解決が後回しになるケースもありました。」</a:t>
            </a:r>
            <a:endParaRPr/>
          </a:p>
          <a:p>
            <a:pPr indent="0" lvl="0" marL="0" rtl="0" algn="l">
              <a:spcBef>
                <a:spcPts val="12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46423dae3b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46423dae3b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ja"/>
              <a:t>【導入：顧客の具体的な課題】</a:t>
            </a:r>
            <a:endParaRPr/>
          </a:p>
          <a:p>
            <a:pPr indent="0" lvl="0" marL="381000" marR="381000" rtl="0" algn="l">
              <a:lnSpc>
                <a:spcPct val="115000"/>
              </a:lnSpc>
              <a:spcBef>
                <a:spcPts val="1200"/>
              </a:spcBef>
              <a:spcAft>
                <a:spcPts val="0"/>
              </a:spcAft>
              <a:buNone/>
            </a:pPr>
            <a:r>
              <a:rPr lang="ja"/>
              <a:t>「私たちが関わっている多くの企業様では、『業務が属人化してしまって、忙しい人だけがさらに忙しくなる』『DXを進めたいが、現場レベルでは何から取り組めばよいのか分からない』という課題を抱えています。</a:t>
            </a:r>
            <a:br>
              <a:rPr lang="ja"/>
            </a:br>
            <a:r>
              <a:rPr lang="ja"/>
              <a:t> 実際に『DXを導入したものの、システム導入自体が目的化して、現場の作業負担が減らない』といった悩みもよく耳にします。」</a:t>
            </a:r>
            <a:endParaRPr/>
          </a:p>
          <a:p>
            <a:pPr indent="0" lvl="0" marL="0" rtl="0" algn="l">
              <a:lnSpc>
                <a:spcPct val="115000"/>
              </a:lnSpc>
              <a:spcBef>
                <a:spcPts val="1200"/>
              </a:spcBef>
              <a:spcAft>
                <a:spcPts val="0"/>
              </a:spcAft>
              <a:buNone/>
            </a:pPr>
            <a:r>
              <a:rPr lang="ja"/>
              <a:t>【展開：自身の課題感（経験談を交える）】</a:t>
            </a:r>
            <a:endParaRPr/>
          </a:p>
          <a:p>
            <a:pPr indent="0" lvl="0" marL="381000" marR="381000" rtl="0" algn="l">
              <a:lnSpc>
                <a:spcPct val="115000"/>
              </a:lnSpc>
              <a:spcBef>
                <a:spcPts val="1200"/>
              </a:spcBef>
              <a:spcAft>
                <a:spcPts val="0"/>
              </a:spcAft>
              <a:buNone/>
            </a:pPr>
            <a:r>
              <a:rPr lang="ja"/>
              <a:t>「実は私たち自身も、これまで様々なDXプロジェクトを経験してきました。しかし、大規模なDXプロジェクトでは、関係部署が多くなり、社内調整や承認プロセスに想定以上の時間がかかってしまうということが頻繁にありました。</a:t>
            </a:r>
            <a:br>
              <a:rPr lang="ja"/>
            </a:br>
            <a:r>
              <a:rPr lang="ja"/>
              <a:t> また、『システムを入れること』そのものが目的になり、現場が本当に困っている問題の解決が後回しになるケースもありました。」</a:t>
            </a:r>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46423dae3b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46423dae3b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ja"/>
              <a:t>【導入：顧客の具体的な課題】</a:t>
            </a:r>
            <a:endParaRPr/>
          </a:p>
          <a:p>
            <a:pPr indent="0" lvl="0" marL="381000" marR="381000" rtl="0" algn="l">
              <a:lnSpc>
                <a:spcPct val="115000"/>
              </a:lnSpc>
              <a:spcBef>
                <a:spcPts val="1200"/>
              </a:spcBef>
              <a:spcAft>
                <a:spcPts val="0"/>
              </a:spcAft>
              <a:buClr>
                <a:schemeClr val="dk1"/>
              </a:buClr>
              <a:buSzPts val="1100"/>
              <a:buFont typeface="Arial"/>
              <a:buNone/>
            </a:pPr>
            <a:r>
              <a:rPr lang="ja"/>
              <a:t>「私たちが関わっている多くの企業様では、『業務が属人化してしまって、忙しい人だけがさらに忙しくなる』『DXを進めたいが、現場レベルでは何から取り組めばよいのか分からない』という課題を抱えています。</a:t>
            </a:r>
            <a:br>
              <a:rPr lang="ja"/>
            </a:br>
            <a:r>
              <a:rPr lang="ja"/>
              <a:t> 実際に『DXを導入したものの、システム導入自体が目的化して、現場の作業負担が減らない』といった悩みもよく耳にします。」</a:t>
            </a:r>
            <a:endParaRPr/>
          </a:p>
          <a:p>
            <a:pPr indent="0" lvl="0" marL="0" rtl="0" algn="l">
              <a:lnSpc>
                <a:spcPct val="115000"/>
              </a:lnSpc>
              <a:spcBef>
                <a:spcPts val="1200"/>
              </a:spcBef>
              <a:spcAft>
                <a:spcPts val="0"/>
              </a:spcAft>
              <a:buClr>
                <a:schemeClr val="dk1"/>
              </a:buClr>
              <a:buSzPts val="1100"/>
              <a:buFont typeface="Arial"/>
              <a:buNone/>
            </a:pPr>
            <a:r>
              <a:rPr lang="ja"/>
              <a:t>【展開：自身の課題感（経験談を交える）】</a:t>
            </a:r>
            <a:endParaRPr/>
          </a:p>
          <a:p>
            <a:pPr indent="0" lvl="0" marL="381000" marR="381000" rtl="0" algn="l">
              <a:lnSpc>
                <a:spcPct val="115000"/>
              </a:lnSpc>
              <a:spcBef>
                <a:spcPts val="1200"/>
              </a:spcBef>
              <a:spcAft>
                <a:spcPts val="0"/>
              </a:spcAft>
              <a:buClr>
                <a:schemeClr val="dk1"/>
              </a:buClr>
              <a:buSzPts val="1100"/>
              <a:buFont typeface="Arial"/>
              <a:buNone/>
            </a:pPr>
            <a:r>
              <a:rPr lang="ja"/>
              <a:t>「実は私たち自身も、これまで様々なDXプロジェクトを経験してきました。しかし、大規模なDXプロジェクトでは、関係部署が多くなり、社内調整や承認プロセスに想定以上の時間がかかってしまうということが頻繁にありました。</a:t>
            </a:r>
            <a:br>
              <a:rPr lang="ja"/>
            </a:br>
            <a:r>
              <a:rPr lang="ja"/>
              <a:t> また、『システムを入れること』そのものが目的になり、現場が本当に困っている問題の解決が後回しになるケースもありました。」</a:t>
            </a:r>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46423dae3b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46423dae3b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「そこで今回、『ミノマワリDX』という新しいアプローチで研修を企画しました。</a:t>
            </a:r>
            <a:endParaRPr/>
          </a:p>
          <a:p>
            <a:pPr indent="0" lvl="0" marL="0" rtl="0" algn="l">
              <a:spcBef>
                <a:spcPts val="0"/>
              </a:spcBef>
              <a:spcAft>
                <a:spcPts val="0"/>
              </a:spcAft>
              <a:buClr>
                <a:schemeClr val="dk1"/>
              </a:buClr>
              <a:buSzPts val="1100"/>
              <a:buFont typeface="Arial"/>
              <a:buNone/>
            </a:pPr>
            <a:r>
              <a:rPr lang="ja"/>
              <a:t>この研修の狙いは、自分の業務範囲内（ミノマワリ）ですぐに業務改善が始められる人材を育成することです。</a:t>
            </a:r>
            <a:endParaRPr/>
          </a:p>
          <a:p>
            <a:pPr indent="0" lvl="0" marL="0" rtl="0" algn="l">
              <a:spcBef>
                <a:spcPts val="0"/>
              </a:spcBef>
              <a:spcAft>
                <a:spcPts val="0"/>
              </a:spcAft>
              <a:buClr>
                <a:schemeClr val="dk1"/>
              </a:buClr>
              <a:buSzPts val="1100"/>
              <a:buFont typeface="Arial"/>
              <a:buNone/>
            </a:pPr>
            <a:r>
              <a:rPr lang="ja"/>
              <a:t>具体的には、定常業務の改善を通じて時間的な余裕を生み出し、その余裕を使ってよりクリエイティブで質の高い業務に取り組める環境を作ることを目指しています。</a:t>
            </a:r>
            <a:endParaRPr/>
          </a:p>
          <a:p>
            <a:pPr indent="0" lvl="0" marL="0" rtl="0" algn="l">
              <a:spcBef>
                <a:spcPts val="0"/>
              </a:spcBef>
              <a:spcAft>
                <a:spcPts val="0"/>
              </a:spcAft>
              <a:buNone/>
            </a:pPr>
            <a:r>
              <a:rPr lang="ja"/>
              <a:t>結果的に、個人だけでなくチーム全体の業務効率や生産性が上がり、仕事が属人化する問題も解消されるという好循環を生み出します。」</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46423dae3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46423dae3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DX</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3bb08a72f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3bb08a72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DX</a:t>
            </a:r>
            <a:r>
              <a:rPr lang="ja"/>
              <a:t>って説明できます？</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j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9.png"/><Relationship Id="rId6"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palette-tech.com/aboutdx/" TargetMode="External"/><Relationship Id="rId4" Type="http://schemas.openxmlformats.org/officeDocument/2006/relationships/hyperlink" Target="https://www.palette-tech.com/aboutdx/"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hyperlink" Target="https://www.ipa.go.jp/jinzai/skill-standard/dss/ps6vr700000083ki-att/000106872.pdf#page=73"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3998" cy="5225137"/>
          </a:xfrm>
          <a:prstGeom prst="rect">
            <a:avLst/>
          </a:prstGeom>
          <a:noFill/>
          <a:ln>
            <a:noFill/>
          </a:ln>
          <a:effectLst>
            <a:outerShdw blurRad="57150" rotWithShape="0" algn="bl" dir="5940000" dist="19050">
              <a:srgbClr val="000000">
                <a:alpha val="42000"/>
              </a:srgbClr>
            </a:outerShdw>
          </a:effectLst>
        </p:spPr>
      </p:pic>
      <p:sp>
        <p:nvSpPr>
          <p:cNvPr id="55" name="Google Shape;55;p13"/>
          <p:cNvSpPr txBox="1"/>
          <p:nvPr>
            <p:ph type="ctrTitle"/>
          </p:nvPr>
        </p:nvSpPr>
        <p:spPr>
          <a:xfrm rot="-915150">
            <a:off x="-533414" y="2231751"/>
            <a:ext cx="10348829" cy="1784357"/>
          </a:xfrm>
          <a:prstGeom prst="rect">
            <a:avLst/>
          </a:prstGeom>
          <a:solidFill>
            <a:schemeClr val="accent6"/>
          </a:solidFill>
        </p:spPr>
        <p:txBody>
          <a:bodyPr anchorCtr="0" anchor="b" bIns="91425" lIns="91425" spcFirstLastPara="1" rIns="91425" wrap="square" tIns="91425">
            <a:noAutofit/>
          </a:bodyPr>
          <a:lstStyle/>
          <a:p>
            <a:pPr indent="0" lvl="0" marL="0" rtl="0" algn="l">
              <a:spcBef>
                <a:spcPts val="0"/>
              </a:spcBef>
              <a:spcAft>
                <a:spcPts val="0"/>
              </a:spcAft>
              <a:buNone/>
            </a:pPr>
            <a:r>
              <a:rPr b="1" i="1" lang="ja" sz="4300">
                <a:solidFill>
                  <a:schemeClr val="lt1"/>
                </a:solidFill>
                <a:latin typeface="Yusei Magic"/>
                <a:ea typeface="Yusei Magic"/>
                <a:cs typeface="Yusei Magic"/>
                <a:sym typeface="Yusei Magic"/>
              </a:rPr>
              <a:t>     手の届くところから</a:t>
            </a:r>
            <a:endParaRPr b="1" i="1" sz="4300">
              <a:solidFill>
                <a:schemeClr val="lt1"/>
              </a:solidFill>
              <a:latin typeface="Yusei Magic"/>
              <a:ea typeface="Yusei Magic"/>
              <a:cs typeface="Yusei Magic"/>
              <a:sym typeface="Yusei Magic"/>
            </a:endParaRPr>
          </a:p>
          <a:p>
            <a:pPr indent="0" lvl="0" marL="0" rtl="0" algn="l">
              <a:spcBef>
                <a:spcPts val="0"/>
              </a:spcBef>
              <a:spcAft>
                <a:spcPts val="0"/>
              </a:spcAft>
              <a:buNone/>
            </a:pPr>
            <a:r>
              <a:rPr b="1" i="1" lang="ja" sz="4300">
                <a:solidFill>
                  <a:schemeClr val="lt1"/>
                </a:solidFill>
                <a:latin typeface="Yusei Magic"/>
                <a:ea typeface="Yusei Magic"/>
                <a:cs typeface="Yusei Magic"/>
                <a:sym typeface="Yusei Magic"/>
              </a:rPr>
              <a:t>    踏み出す業務</a:t>
            </a:r>
            <a:r>
              <a:rPr b="1" i="1" lang="ja" sz="6900">
                <a:solidFill>
                  <a:schemeClr val="lt1"/>
                </a:solidFill>
                <a:highlight>
                  <a:srgbClr val="BD3ABD"/>
                </a:highlight>
                <a:latin typeface="Yusei Magic"/>
                <a:ea typeface="Yusei Magic"/>
                <a:cs typeface="Yusei Magic"/>
                <a:sym typeface="Yusei Magic"/>
              </a:rPr>
              <a:t>改</a:t>
            </a:r>
            <a:r>
              <a:rPr b="1" i="1" lang="ja" sz="4300">
                <a:solidFill>
                  <a:schemeClr val="lt1"/>
                </a:solidFill>
                <a:latin typeface="Yusei Magic"/>
                <a:ea typeface="Yusei Magic"/>
                <a:cs typeface="Yusei Magic"/>
                <a:sym typeface="Yusei Magic"/>
              </a:rPr>
              <a:t>善</a:t>
            </a:r>
            <a:endParaRPr b="1" i="1" sz="4300">
              <a:solidFill>
                <a:schemeClr val="lt1"/>
              </a:solidFill>
              <a:latin typeface="Yusei Magic"/>
              <a:ea typeface="Yusei Magic"/>
              <a:cs typeface="Yusei Magic"/>
              <a:sym typeface="Yusei Magic"/>
            </a:endParaRPr>
          </a:p>
          <a:p>
            <a:pPr indent="0" lvl="0" marL="0" rtl="0" algn="l">
              <a:spcBef>
                <a:spcPts val="0"/>
              </a:spcBef>
              <a:spcAft>
                <a:spcPts val="0"/>
              </a:spcAft>
              <a:buNone/>
            </a:pPr>
            <a:r>
              <a:rPr b="1" i="1" lang="ja" sz="9500">
                <a:solidFill>
                  <a:srgbClr val="000000"/>
                </a:solidFill>
                <a:latin typeface="Russo One"/>
                <a:ea typeface="Russo One"/>
                <a:cs typeface="Russo One"/>
                <a:sym typeface="Russo One"/>
              </a:rPr>
              <a:t> </a:t>
            </a:r>
            <a:r>
              <a:rPr b="1" i="1" lang="ja" sz="9900">
                <a:solidFill>
                  <a:srgbClr val="000000"/>
                </a:solidFill>
                <a:latin typeface="Russo One"/>
                <a:ea typeface="Russo One"/>
                <a:cs typeface="Russo One"/>
                <a:sym typeface="Russo One"/>
              </a:rPr>
              <a:t> </a:t>
            </a:r>
            <a:r>
              <a:rPr b="1" i="1" lang="ja" sz="10400">
                <a:solidFill>
                  <a:srgbClr val="000000"/>
                </a:solidFill>
                <a:latin typeface="Russo One"/>
                <a:ea typeface="Russo One"/>
                <a:cs typeface="Russo One"/>
                <a:sym typeface="Russo One"/>
              </a:rPr>
              <a:t>#</a:t>
            </a:r>
            <a:r>
              <a:rPr b="1" i="1" lang="ja" sz="11100">
                <a:solidFill>
                  <a:srgbClr val="000000"/>
                </a:solidFill>
                <a:latin typeface="Yusei Magic"/>
                <a:ea typeface="Yusei Magic"/>
                <a:cs typeface="Yusei Magic"/>
                <a:sym typeface="Yusei Magic"/>
              </a:rPr>
              <a:t>身</a:t>
            </a:r>
            <a:r>
              <a:rPr b="1" i="1" lang="ja" sz="10400">
                <a:solidFill>
                  <a:srgbClr val="000000"/>
                </a:solidFill>
                <a:latin typeface="Yusei Magic"/>
                <a:ea typeface="Yusei Magic"/>
                <a:cs typeface="Yusei Magic"/>
                <a:sym typeface="Yusei Magic"/>
              </a:rPr>
              <a:t>の</a:t>
            </a:r>
            <a:r>
              <a:rPr b="1" i="1" lang="ja" sz="10900">
                <a:solidFill>
                  <a:srgbClr val="000000"/>
                </a:solidFill>
                <a:latin typeface="Yusei Magic"/>
                <a:ea typeface="Yusei Magic"/>
                <a:cs typeface="Yusei Magic"/>
                <a:sym typeface="Yusei Magic"/>
              </a:rPr>
              <a:t>回</a:t>
            </a:r>
            <a:r>
              <a:rPr b="1" i="1" lang="ja" sz="10400">
                <a:solidFill>
                  <a:srgbClr val="000000"/>
                </a:solidFill>
                <a:latin typeface="Yusei Magic"/>
                <a:ea typeface="Yusei Magic"/>
                <a:cs typeface="Yusei Magic"/>
                <a:sym typeface="Yusei Magic"/>
              </a:rPr>
              <a:t>り </a:t>
            </a:r>
            <a:r>
              <a:rPr b="1" i="1" lang="ja" sz="13200">
                <a:solidFill>
                  <a:srgbClr val="000000"/>
                </a:solidFill>
                <a:highlight>
                  <a:srgbClr val="6594E1"/>
                </a:highlight>
                <a:latin typeface="Russo One"/>
                <a:ea typeface="Russo One"/>
                <a:cs typeface="Russo One"/>
                <a:sym typeface="Russo One"/>
              </a:rPr>
              <a:t>DX</a:t>
            </a:r>
            <a:endParaRPr b="1" i="1" sz="13200">
              <a:solidFill>
                <a:srgbClr val="000000"/>
              </a:solidFill>
              <a:highlight>
                <a:srgbClr val="6594E1"/>
              </a:highlight>
              <a:latin typeface="Russo One"/>
              <a:ea typeface="Russo One"/>
              <a:cs typeface="Russo One"/>
              <a:sym typeface="Russo One"/>
            </a:endParaRPr>
          </a:p>
        </p:txBody>
      </p:sp>
      <p:pic>
        <p:nvPicPr>
          <p:cNvPr id="56" name="Google Shape;56;p13"/>
          <p:cNvPicPr preferRelativeResize="0"/>
          <p:nvPr/>
        </p:nvPicPr>
        <p:blipFill>
          <a:blip r:embed="rId4">
            <a:alphaModFix/>
          </a:blip>
          <a:stretch>
            <a:fillRect/>
          </a:stretch>
        </p:blipFill>
        <p:spPr>
          <a:xfrm>
            <a:off x="6175850" y="2763800"/>
            <a:ext cx="2461325" cy="2461325"/>
          </a:xfrm>
          <a:prstGeom prst="rect">
            <a:avLst/>
          </a:prstGeom>
          <a:noFill/>
          <a:ln>
            <a:noFill/>
          </a:ln>
        </p:spPr>
      </p:pic>
      <p:pic>
        <p:nvPicPr>
          <p:cNvPr id="57" name="Google Shape;57;p13"/>
          <p:cNvPicPr preferRelativeResize="0"/>
          <p:nvPr/>
        </p:nvPicPr>
        <p:blipFill rotWithShape="1">
          <a:blip r:embed="rId5">
            <a:alphaModFix/>
          </a:blip>
          <a:srcRect b="20185" l="0" r="0" t="0"/>
          <a:stretch/>
        </p:blipFill>
        <p:spPr>
          <a:xfrm>
            <a:off x="5447275" y="3469175"/>
            <a:ext cx="2200000" cy="1755950"/>
          </a:xfrm>
          <a:prstGeom prst="rect">
            <a:avLst/>
          </a:prstGeom>
          <a:noFill/>
          <a:ln>
            <a:noFill/>
          </a:ln>
        </p:spPr>
      </p:pic>
      <p:pic>
        <p:nvPicPr>
          <p:cNvPr id="58" name="Google Shape;58;p13"/>
          <p:cNvPicPr preferRelativeResize="0"/>
          <p:nvPr/>
        </p:nvPicPr>
        <p:blipFill rotWithShape="1">
          <a:blip r:embed="rId6">
            <a:alphaModFix/>
          </a:blip>
          <a:srcRect b="27498" l="0" r="0" t="9170"/>
          <a:stretch/>
        </p:blipFill>
        <p:spPr>
          <a:xfrm>
            <a:off x="6935150" y="3785975"/>
            <a:ext cx="1514975" cy="14391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nvSpPr>
        <p:spPr>
          <a:xfrm>
            <a:off x="0" y="2927875"/>
            <a:ext cx="9144000" cy="39600"/>
          </a:xfrm>
          <a:prstGeom prst="rect">
            <a:avLst/>
          </a:prstGeom>
          <a:solidFill>
            <a:schemeClr val="dk1"/>
          </a:solidFill>
          <a:ln>
            <a:noFill/>
          </a:ln>
        </p:spPr>
        <p:txBody>
          <a:bodyPr anchorCtr="0" anchor="b" bIns="91425" lIns="91425" spcFirstLastPara="1" rIns="91425" wrap="square" tIns="91425">
            <a:noAutofit/>
          </a:bodyPr>
          <a:lstStyle/>
          <a:p>
            <a:pPr indent="0" lvl="0" marL="0" rtl="0" algn="ctr">
              <a:lnSpc>
                <a:spcPct val="100000"/>
              </a:lnSpc>
              <a:spcBef>
                <a:spcPts val="1200"/>
              </a:spcBef>
              <a:spcAft>
                <a:spcPts val="0"/>
              </a:spcAft>
              <a:buClr>
                <a:schemeClr val="dk1"/>
              </a:buClr>
              <a:buSzPts val="1100"/>
              <a:buFont typeface="Arial"/>
              <a:buNone/>
            </a:pPr>
            <a:r>
              <a:rPr b="1" lang="ja" sz="3300">
                <a:latin typeface="Yusei Magic"/>
                <a:ea typeface="Yusei Magic"/>
                <a:cs typeface="Yusei Magic"/>
                <a:sym typeface="Yusei Magic"/>
              </a:rPr>
              <a:t>そもそも</a:t>
            </a:r>
            <a:r>
              <a:rPr b="1" lang="ja" sz="5700">
                <a:latin typeface="Russo One"/>
                <a:ea typeface="Russo One"/>
                <a:cs typeface="Russo One"/>
                <a:sym typeface="Russo One"/>
              </a:rPr>
              <a:t>DX</a:t>
            </a:r>
            <a:r>
              <a:rPr b="1" lang="ja" sz="3300">
                <a:latin typeface="Yusei Magic"/>
                <a:ea typeface="Yusei Magic"/>
                <a:cs typeface="Yusei Magic"/>
                <a:sym typeface="Yusei Magic"/>
              </a:rPr>
              <a:t>って何だっけ？</a:t>
            </a:r>
            <a:endParaRPr sz="3300">
              <a:latin typeface="Yusei Magic"/>
              <a:ea typeface="Yusei Magic"/>
              <a:cs typeface="Yusei Magic"/>
              <a:sym typeface="Yusei Mag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１．そもそもDXって何だっけ？</a:t>
            </a:r>
            <a:endParaRPr>
              <a:latin typeface="Meiryo"/>
              <a:ea typeface="Meiryo"/>
              <a:cs typeface="Meiryo"/>
              <a:sym typeface="Meiryo"/>
            </a:endParaRPr>
          </a:p>
        </p:txBody>
      </p:sp>
      <p:sp>
        <p:nvSpPr>
          <p:cNvPr id="124" name="Google Shape;124;p23"/>
          <p:cNvSpPr txBox="1"/>
          <p:nvPr/>
        </p:nvSpPr>
        <p:spPr>
          <a:xfrm>
            <a:off x="320150" y="847200"/>
            <a:ext cx="4144500" cy="33567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1200"/>
              </a:spcBef>
              <a:spcAft>
                <a:spcPts val="0"/>
              </a:spcAft>
              <a:buClr>
                <a:schemeClr val="dk1"/>
              </a:buClr>
              <a:buSzPts val="1100"/>
              <a:buFont typeface="Arial"/>
              <a:buNone/>
            </a:pPr>
            <a:r>
              <a:rPr b="1" lang="ja" sz="2400">
                <a:solidFill>
                  <a:schemeClr val="dk1"/>
                </a:solidFill>
              </a:rPr>
              <a:t>DXとは</a:t>
            </a:r>
            <a:endParaRPr sz="3000">
              <a:solidFill>
                <a:schemeClr val="dk1"/>
              </a:solidFill>
              <a:latin typeface="Meiryo"/>
              <a:ea typeface="Meiryo"/>
              <a:cs typeface="Meiryo"/>
              <a:sym typeface="Meiryo"/>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1000"/>
              </a:spcBef>
              <a:spcAft>
                <a:spcPts val="1000"/>
              </a:spcAft>
              <a:buNone/>
            </a:pPr>
            <a:r>
              <a:rPr lang="ja" sz="1300">
                <a:solidFill>
                  <a:schemeClr val="dk1"/>
                </a:solidFill>
              </a:rPr>
              <a:t>　デジタル技術を活用して、</a:t>
            </a:r>
            <a:r>
              <a:rPr b="1" lang="ja" sz="1300">
                <a:solidFill>
                  <a:schemeClr val="dk1"/>
                </a:solidFill>
              </a:rPr>
              <a:t>ビジネスモデルや業務プロセス、組織文化を根本から変革し、競争優位性を確立</a:t>
            </a:r>
            <a:r>
              <a:rPr lang="ja" sz="1300">
                <a:solidFill>
                  <a:schemeClr val="dk1"/>
                </a:solidFill>
              </a:rPr>
              <a:t>することを指す。単なるIT導入ではなく、</a:t>
            </a:r>
            <a:r>
              <a:rPr b="1" lang="ja" sz="1300">
                <a:solidFill>
                  <a:schemeClr val="dk1"/>
                </a:solidFill>
                <a:highlight>
                  <a:schemeClr val="accent6"/>
                </a:highlight>
              </a:rPr>
              <a:t>デジタル技術</a:t>
            </a:r>
            <a:r>
              <a:rPr b="1" lang="ja" sz="1300">
                <a:solidFill>
                  <a:schemeClr val="dk1"/>
                </a:solidFill>
              </a:rPr>
              <a:t>を駆使して</a:t>
            </a:r>
            <a:r>
              <a:rPr b="1" lang="ja" sz="1300">
                <a:solidFill>
                  <a:schemeClr val="dk1"/>
                </a:solidFill>
                <a:highlight>
                  <a:schemeClr val="accent6"/>
                </a:highlight>
              </a:rPr>
              <a:t>企業や社会の仕組み</a:t>
            </a:r>
            <a:r>
              <a:rPr b="1" lang="ja" sz="1300">
                <a:solidFill>
                  <a:schemeClr val="dk1"/>
                </a:solidFill>
              </a:rPr>
              <a:t>自体を変える</a:t>
            </a:r>
            <a:r>
              <a:rPr lang="ja" sz="1300">
                <a:solidFill>
                  <a:schemeClr val="dk1"/>
                </a:solidFill>
              </a:rPr>
              <a:t>という広義の意味を持ちます。</a:t>
            </a:r>
            <a:endParaRPr sz="1300">
              <a:solidFill>
                <a:schemeClr val="dk1"/>
              </a:solidFill>
            </a:endParaRPr>
          </a:p>
        </p:txBody>
      </p:sp>
      <p:pic>
        <p:nvPicPr>
          <p:cNvPr id="125" name="Google Shape;125;p23"/>
          <p:cNvPicPr preferRelativeResize="0"/>
          <p:nvPr/>
        </p:nvPicPr>
        <p:blipFill rotWithShape="1">
          <a:blip r:embed="rId3">
            <a:alphaModFix/>
          </a:blip>
          <a:srcRect b="28471" l="0" r="0" t="3217"/>
          <a:stretch/>
        </p:blipFill>
        <p:spPr>
          <a:xfrm>
            <a:off x="2581088" y="1658500"/>
            <a:ext cx="1504800" cy="875200"/>
          </a:xfrm>
          <a:prstGeom prst="rect">
            <a:avLst/>
          </a:prstGeom>
          <a:noFill/>
          <a:ln>
            <a:noFill/>
          </a:ln>
        </p:spPr>
      </p:pic>
      <p:pic>
        <p:nvPicPr>
          <p:cNvPr id="126" name="Google Shape;126;p23"/>
          <p:cNvPicPr preferRelativeResize="0"/>
          <p:nvPr/>
        </p:nvPicPr>
        <p:blipFill rotWithShape="1">
          <a:blip r:embed="rId4">
            <a:alphaModFix/>
          </a:blip>
          <a:srcRect b="15078" l="0" r="0" t="3061"/>
          <a:stretch/>
        </p:blipFill>
        <p:spPr>
          <a:xfrm>
            <a:off x="655199" y="1576050"/>
            <a:ext cx="1439775" cy="95764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a:t>
            </a:r>
            <a:r>
              <a:rPr b="1" lang="ja" sz="1600">
                <a:latin typeface="Meiryo"/>
                <a:ea typeface="Meiryo"/>
                <a:cs typeface="Meiryo"/>
                <a:sym typeface="Meiryo"/>
              </a:rPr>
              <a:t>．</a:t>
            </a:r>
            <a:r>
              <a:rPr b="1" lang="ja" sz="1600">
                <a:latin typeface="Meiryo"/>
                <a:ea typeface="Meiryo"/>
                <a:cs typeface="Meiryo"/>
                <a:sym typeface="Meiryo"/>
              </a:rPr>
              <a:t>ミノマワリDXで解決！</a:t>
            </a:r>
            <a:endParaRPr>
              <a:latin typeface="Meiryo"/>
              <a:ea typeface="Meiryo"/>
              <a:cs typeface="Meiryo"/>
              <a:sym typeface="Meiryo"/>
            </a:endParaRPr>
          </a:p>
        </p:txBody>
      </p:sp>
      <p:sp>
        <p:nvSpPr>
          <p:cNvPr id="132" name="Google Shape;132;p24"/>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133" name="Google Shape;133;p24"/>
          <p:cNvSpPr txBox="1"/>
          <p:nvPr/>
        </p:nvSpPr>
        <p:spPr>
          <a:xfrm>
            <a:off x="228600" y="652625"/>
            <a:ext cx="8692800" cy="1199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ja" sz="2600">
                <a:solidFill>
                  <a:schemeClr val="dk1"/>
                </a:solidFill>
                <a:highlight>
                  <a:schemeClr val="accent6"/>
                </a:highlight>
              </a:rPr>
              <a:t>ミノマワリDXで、</a:t>
            </a:r>
            <a:endParaRPr b="1" sz="2600">
              <a:solidFill>
                <a:schemeClr val="dk1"/>
              </a:solidFill>
              <a:highlight>
                <a:schemeClr val="accent6"/>
              </a:highlight>
            </a:endParaRPr>
          </a:p>
          <a:p>
            <a:pPr indent="0" lvl="0" marL="0" rtl="0" algn="l">
              <a:lnSpc>
                <a:spcPct val="115000"/>
              </a:lnSpc>
              <a:spcBef>
                <a:spcPts val="1200"/>
              </a:spcBef>
              <a:spcAft>
                <a:spcPts val="1200"/>
              </a:spcAft>
              <a:buNone/>
            </a:pPr>
            <a:r>
              <a:rPr b="1" lang="ja" sz="2600">
                <a:solidFill>
                  <a:schemeClr val="dk1"/>
                </a:solidFill>
                <a:highlight>
                  <a:schemeClr val="accent6"/>
                </a:highlight>
              </a:rPr>
              <a:t>手の届くところから業務改善してみませんか？</a:t>
            </a:r>
            <a:endParaRPr b="1" sz="2600">
              <a:solidFill>
                <a:schemeClr val="dk1"/>
              </a:solidFill>
              <a:highlight>
                <a:schemeClr val="accent6"/>
              </a:highlight>
            </a:endParaRPr>
          </a:p>
        </p:txBody>
      </p:sp>
      <p:sp>
        <p:nvSpPr>
          <p:cNvPr id="134" name="Google Shape;134;p24"/>
          <p:cNvSpPr txBox="1"/>
          <p:nvPr/>
        </p:nvSpPr>
        <p:spPr>
          <a:xfrm>
            <a:off x="4587175" y="2100425"/>
            <a:ext cx="4334100" cy="332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ja" sz="2000">
                <a:solidFill>
                  <a:schemeClr val="dk1"/>
                </a:solidFill>
              </a:rPr>
              <a:t>・スキル/業務理解の課題解決</a:t>
            </a:r>
            <a:endParaRPr b="1" sz="2000">
              <a:solidFill>
                <a:schemeClr val="dk1"/>
              </a:solidFill>
            </a:endParaRPr>
          </a:p>
          <a:p>
            <a:pPr indent="0" lvl="0" marL="0" rtl="0" algn="l">
              <a:lnSpc>
                <a:spcPct val="115000"/>
              </a:lnSpc>
              <a:spcBef>
                <a:spcPts val="0"/>
              </a:spcBef>
              <a:spcAft>
                <a:spcPts val="0"/>
              </a:spcAft>
              <a:buNone/>
            </a:pPr>
            <a:r>
              <a:rPr lang="ja">
                <a:solidFill>
                  <a:schemeClr val="dk1"/>
                </a:solidFill>
              </a:rPr>
              <a:t>　DXに必要なミドルスキル育成は研修形式で</a:t>
            </a:r>
            <a:endParaRPr>
              <a:solidFill>
                <a:schemeClr val="dk1"/>
              </a:solidFill>
            </a:endParaRPr>
          </a:p>
          <a:p>
            <a:pPr indent="0" lvl="0" marL="0" rtl="0" algn="l">
              <a:lnSpc>
                <a:spcPct val="115000"/>
              </a:lnSpc>
              <a:spcBef>
                <a:spcPts val="0"/>
              </a:spcBef>
              <a:spcAft>
                <a:spcPts val="0"/>
              </a:spcAft>
              <a:buNone/>
            </a:pPr>
            <a:r>
              <a:rPr lang="ja">
                <a:solidFill>
                  <a:schemeClr val="dk1"/>
                </a:solidFill>
              </a:rPr>
              <a:t>　システム再構築に必要なハードスキル育成は、</a:t>
            </a:r>
            <a:endParaRPr>
              <a:solidFill>
                <a:schemeClr val="dk1"/>
              </a:solidFill>
            </a:endParaRPr>
          </a:p>
          <a:p>
            <a:pPr indent="0" lvl="0" marL="0" rtl="0" algn="l">
              <a:lnSpc>
                <a:spcPct val="115000"/>
              </a:lnSpc>
              <a:spcBef>
                <a:spcPts val="0"/>
              </a:spcBef>
              <a:spcAft>
                <a:spcPts val="0"/>
              </a:spcAft>
              <a:buNone/>
            </a:pPr>
            <a:r>
              <a:rPr lang="ja">
                <a:solidFill>
                  <a:schemeClr val="dk1"/>
                </a:solidFill>
              </a:rPr>
              <a:t>　プル型オーダーメイドで組みます。</a:t>
            </a:r>
            <a:endParaRPr>
              <a:solidFill>
                <a:schemeClr val="dk1"/>
              </a:solidFill>
            </a:endParaRPr>
          </a:p>
          <a:p>
            <a:pPr indent="0" lvl="0" marL="0" rtl="0" algn="l">
              <a:lnSpc>
                <a:spcPct val="115000"/>
              </a:lnSpc>
              <a:spcBef>
                <a:spcPts val="0"/>
              </a:spcBef>
              <a:spcAft>
                <a:spcPts val="0"/>
              </a:spcAft>
              <a:buNone/>
            </a:pPr>
            <a:r>
              <a:rPr lang="ja">
                <a:solidFill>
                  <a:schemeClr val="dk1"/>
                </a:solidFill>
              </a:rPr>
              <a:t>　似た課題を持つメンバーをグループにして、</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a:solidFill>
                  <a:schemeClr val="dk1"/>
                </a:solidFill>
              </a:rPr>
              <a:t>　学習効率を上げます。</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sz="1900">
                <a:solidFill>
                  <a:schemeClr val="dk1"/>
                </a:solidFill>
              </a:rPr>
              <a:t>・</a:t>
            </a:r>
            <a:r>
              <a:rPr b="1" lang="ja" sz="1900">
                <a:solidFill>
                  <a:schemeClr val="dk1"/>
                </a:solidFill>
              </a:rPr>
              <a:t>掛け持ち/リソースの課題解決</a:t>
            </a:r>
            <a:endParaRPr b="1" sz="1900">
              <a:solidFill>
                <a:schemeClr val="dk1"/>
              </a:solidFill>
            </a:endParaRPr>
          </a:p>
          <a:p>
            <a:pPr indent="0" lvl="0" marL="0" rtl="0" algn="l">
              <a:lnSpc>
                <a:spcPct val="115000"/>
              </a:lnSpc>
              <a:spcBef>
                <a:spcPts val="0"/>
              </a:spcBef>
              <a:spcAft>
                <a:spcPts val="0"/>
              </a:spcAft>
              <a:buNone/>
            </a:pPr>
            <a:r>
              <a:rPr lang="ja">
                <a:solidFill>
                  <a:schemeClr val="dk1"/>
                </a:solidFill>
              </a:rPr>
              <a:t>　研修修了＝業務改善（システム・業務フロー再構築）　となるようにする。</a:t>
            </a:r>
            <a:endParaRPr>
              <a:solidFill>
                <a:schemeClr val="dk1"/>
              </a:solidFill>
            </a:endParaRPr>
          </a:p>
          <a:p>
            <a:pPr indent="0" lvl="0" marL="0" rtl="0" algn="l">
              <a:lnSpc>
                <a:spcPct val="115000"/>
              </a:lnSpc>
              <a:spcBef>
                <a:spcPts val="0"/>
              </a:spcBef>
              <a:spcAft>
                <a:spcPts val="0"/>
              </a:spcAft>
              <a:buNone/>
            </a:pPr>
            <a:r>
              <a:rPr lang="ja">
                <a:solidFill>
                  <a:schemeClr val="dk1"/>
                </a:solidFill>
              </a:rPr>
              <a:t>　研修へのモチベーションを下げないようにします。</a:t>
            </a:r>
            <a:endParaRPr>
              <a:solidFill>
                <a:schemeClr val="dk1"/>
              </a:solidFill>
            </a:endParaRPr>
          </a:p>
        </p:txBody>
      </p:sp>
      <p:sp>
        <p:nvSpPr>
          <p:cNvPr id="135" name="Google Shape;135;p24"/>
          <p:cNvSpPr txBox="1"/>
          <p:nvPr/>
        </p:nvSpPr>
        <p:spPr>
          <a:xfrm>
            <a:off x="123825" y="2100425"/>
            <a:ext cx="4334100" cy="255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ja" sz="1900">
                <a:solidFill>
                  <a:schemeClr val="dk1"/>
                </a:solidFill>
              </a:rPr>
              <a:t>・組織体制の課題解決</a:t>
            </a:r>
            <a:endParaRPr b="1" sz="1900">
              <a:solidFill>
                <a:schemeClr val="dk1"/>
              </a:solidFill>
            </a:endParaRPr>
          </a:p>
          <a:p>
            <a:pPr indent="0" lvl="0" marL="0" rtl="0" algn="l">
              <a:lnSpc>
                <a:spcPct val="115000"/>
              </a:lnSpc>
              <a:spcBef>
                <a:spcPts val="0"/>
              </a:spcBef>
              <a:spcAft>
                <a:spcPts val="0"/>
              </a:spcAft>
              <a:buNone/>
            </a:pPr>
            <a:r>
              <a:rPr lang="ja">
                <a:solidFill>
                  <a:schemeClr val="dk1"/>
                </a:solidFill>
              </a:rPr>
              <a:t>　自身の担当範囲のみで業務効率化を行い、</a:t>
            </a:r>
            <a:endParaRPr>
              <a:solidFill>
                <a:schemeClr val="dk1"/>
              </a:solidFill>
            </a:endParaRPr>
          </a:p>
          <a:p>
            <a:pPr indent="0" lvl="0" marL="0" rtl="0" algn="l">
              <a:lnSpc>
                <a:spcPct val="115000"/>
              </a:lnSpc>
              <a:spcBef>
                <a:spcPts val="0"/>
              </a:spcBef>
              <a:spcAft>
                <a:spcPts val="0"/>
              </a:spcAft>
              <a:buNone/>
            </a:pPr>
            <a:r>
              <a:rPr lang="ja">
                <a:solidFill>
                  <a:schemeClr val="dk1"/>
                </a:solidFill>
              </a:rPr>
              <a:t>　承認フローを最小でミノマワリのDXを行う</a:t>
            </a:r>
            <a:endParaRPr>
              <a:solidFill>
                <a:schemeClr val="dk1"/>
              </a:solidFill>
            </a:endParaRPr>
          </a:p>
          <a:p>
            <a:pPr indent="0" lvl="0" marL="0" rtl="0" algn="l">
              <a:lnSpc>
                <a:spcPct val="115000"/>
              </a:lnSpc>
              <a:spcBef>
                <a:spcPts val="0"/>
              </a:spcBef>
              <a:spcAft>
                <a:spcPts val="0"/>
              </a:spcAft>
              <a:buNone/>
            </a:pPr>
            <a:r>
              <a:rPr b="1" lang="ja">
                <a:solidFill>
                  <a:schemeClr val="dk1"/>
                </a:solidFill>
              </a:rPr>
              <a:t>　</a:t>
            </a:r>
            <a:endParaRPr b="1">
              <a:solidFill>
                <a:schemeClr val="dk1"/>
              </a:solidFill>
            </a:endParaRPr>
          </a:p>
          <a:p>
            <a:pPr indent="0" lvl="0" marL="0" rtl="0" algn="l">
              <a:lnSpc>
                <a:spcPct val="115000"/>
              </a:lnSpc>
              <a:spcBef>
                <a:spcPts val="0"/>
              </a:spcBef>
              <a:spcAft>
                <a:spcPts val="0"/>
              </a:spcAft>
              <a:buNone/>
            </a:pPr>
            <a:r>
              <a:rPr b="1" lang="ja" sz="1900">
                <a:solidFill>
                  <a:schemeClr val="dk1"/>
                </a:solidFill>
              </a:rPr>
              <a:t>・業務デザインの課題</a:t>
            </a:r>
            <a:r>
              <a:rPr b="1" lang="ja" sz="1900">
                <a:solidFill>
                  <a:schemeClr val="dk1"/>
                </a:solidFill>
              </a:rPr>
              <a:t>解決</a:t>
            </a:r>
            <a:endParaRPr b="1" sz="19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a:solidFill>
                  <a:schemeClr val="dk1"/>
                </a:solidFill>
              </a:rPr>
              <a:t>　他者に依存せず業務フローを再構築できます。</a:t>
            </a:r>
            <a:endParaRPr b="1">
              <a:solidFill>
                <a:schemeClr val="dk1"/>
              </a:solidFill>
            </a:endParaRPr>
          </a:p>
          <a:p>
            <a:pPr indent="0" lvl="0" marL="0" rtl="0" algn="l">
              <a:lnSpc>
                <a:spcPct val="115000"/>
              </a:lnSpc>
              <a:spcBef>
                <a:spcPts val="0"/>
              </a:spcBef>
              <a:spcAft>
                <a:spcPts val="0"/>
              </a:spcAft>
              <a:buNone/>
            </a:pPr>
            <a:r>
              <a:rPr lang="ja">
                <a:solidFill>
                  <a:schemeClr val="dk1"/>
                </a:solidFill>
              </a:rPr>
              <a:t>　業務</a:t>
            </a:r>
            <a:r>
              <a:rPr lang="ja">
                <a:solidFill>
                  <a:schemeClr val="dk1"/>
                </a:solidFill>
              </a:rPr>
              <a:t>の全体像を調査し業務改善に取組めます。</a:t>
            </a:r>
            <a:endParaRPr>
              <a:solidFill>
                <a:schemeClr val="dk1"/>
              </a:solidFill>
            </a:endParaRPr>
          </a:p>
          <a:p>
            <a:pPr indent="0" lvl="0" marL="0" rtl="0" algn="l">
              <a:lnSpc>
                <a:spcPct val="115000"/>
              </a:lnSpc>
              <a:spcBef>
                <a:spcPts val="0"/>
              </a:spcBef>
              <a:spcAft>
                <a:spcPts val="0"/>
              </a:spcAft>
              <a:buNone/>
            </a:pPr>
            <a:r>
              <a:rPr lang="ja">
                <a:solidFill>
                  <a:schemeClr val="dk1"/>
                </a:solidFill>
              </a:rPr>
              <a:t>　複数名の講師から、業務フローの落としどころを</a:t>
            </a:r>
            <a:endParaRPr>
              <a:solidFill>
                <a:schemeClr val="dk1"/>
              </a:solidFill>
            </a:endParaRPr>
          </a:p>
          <a:p>
            <a:pPr indent="0" lvl="0" marL="0" rtl="0" algn="l">
              <a:lnSpc>
                <a:spcPct val="115000"/>
              </a:lnSpc>
              <a:spcBef>
                <a:spcPts val="0"/>
              </a:spcBef>
              <a:spcAft>
                <a:spcPts val="0"/>
              </a:spcAft>
              <a:buNone/>
            </a:pPr>
            <a:r>
              <a:rPr lang="ja">
                <a:solidFill>
                  <a:schemeClr val="dk1"/>
                </a:solidFill>
              </a:rPr>
              <a:t>　相談することができます。</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ph idx="1" type="body"/>
          </p:nvPr>
        </p:nvSpPr>
        <p:spPr>
          <a:xfrm>
            <a:off x="311700" y="161875"/>
            <a:ext cx="8520600" cy="34164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ミノマワリDX</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・目的目標：自身の定常業務の効率化（量的改善）を図る</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・期待効果：定常業務の軽減により、業務領域へシフトする（質的改善へのシフト）</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・研修内容：量的改善</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DXとは何か？</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課題があった場合、解決の軸は２つある。</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・運用解決：運用フローの見直し、手順書の作成、限定的なプロジェクトの発足や、座組みの見直し</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・技術解決：特殊技能(Excelショートカットキー爆おじ)やシステム導入や業務ツールを作成して解決する</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・第三の選択しとして、解決しない　というのもあるけど</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・運用属人性：オペレーションが煩雑、手順書やドキュメントがない</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・技術属人性</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小・小：雑務</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小・大：システム化により業務効率が格段に上がった状態。しかし、システム事態の改修は業務委託に一任されている。</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　　　　→データエンジニアとか、寺村さんが昔いってた基盤を取れとはこのこと</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大・小：</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一番お金になる方法</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・運用属人性の最小化</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ja" sz="1100">
                <a:solidFill>
                  <a:schemeClr val="dk1"/>
                </a:solidFill>
              </a:rPr>
              <a:t>・技術属人性の最大化</a:t>
            </a:r>
            <a:endParaRPr sz="1100">
              <a:solidFill>
                <a:schemeClr val="dk1"/>
              </a:solidFill>
            </a:endParaRPr>
          </a:p>
          <a:p>
            <a:pPr indent="0" lvl="0" marL="0" rtl="0" algn="l">
              <a:lnSpc>
                <a:spcPct val="135714"/>
              </a:lnSpc>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1200"/>
              </a:spcAft>
              <a:buNone/>
            </a:pPr>
            <a:r>
              <a:t/>
            </a:r>
            <a:endParaRPr sz="11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6" name="Google Shape;146;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ja" u="sng">
                <a:solidFill>
                  <a:schemeClr val="hlink"/>
                </a:solidFill>
                <a:hlinkClick r:id="rId3"/>
              </a:rPr>
              <a:t>https://www.palette-tech.com/aboutdx/</a:t>
            </a:r>
            <a:endParaRPr/>
          </a:p>
          <a:p>
            <a:pPr indent="0" lvl="0" marL="0" rtl="0" algn="l">
              <a:spcBef>
                <a:spcPts val="1200"/>
              </a:spcBef>
              <a:spcAft>
                <a:spcPts val="0"/>
              </a:spcAft>
              <a:buNone/>
            </a:pPr>
            <a:r>
              <a:rPr lang="ja" u="sng">
                <a:solidFill>
                  <a:schemeClr val="hlink"/>
                </a:solidFill>
                <a:hlinkClick r:id="rId4"/>
              </a:rPr>
              <a:t>https://www.palette-tech.com/aboutdx/</a:t>
            </a:r>
            <a:endParaRPr/>
          </a:p>
          <a:p>
            <a:pPr indent="0" lvl="0" marL="0" rtl="0" algn="l">
              <a:spcBef>
                <a:spcPts val="1200"/>
              </a:spcBef>
              <a:spcAft>
                <a:spcPts val="1200"/>
              </a:spcAft>
              <a:buNone/>
            </a:pPr>
            <a:r>
              <a:rPr lang="ja"/>
              <a:t>https://bsia.or.jp/corporate/wp-content/uploads/2019/01/190123_%E7%B5%8C%E6%B8%88%E7%94%A3%E6%A5%AD%E7%9C%81%E4%B8%AD%E9%87%8E%E6%A7%98_BSIA%E4%BE%8B%E4%BC%9A%E8%AC%9B%E6%BC%94%E8%B3%87%E6%96%99%EF%BC%88DX%E3%83%AC%E3%83%9D%E3%83%BC%E3%83%88%EF%BC%89.pdf</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lang="ja" sz="1100">
                <a:solidFill>
                  <a:srgbClr val="434343"/>
                </a:solidFill>
                <a:latin typeface="Meiryo"/>
                <a:ea typeface="Meiryo"/>
                <a:cs typeface="Meiryo"/>
                <a:sym typeface="Meiryo"/>
              </a:rPr>
              <a:t>DXとは・事例　　　　　　　　　　　　　　　　　　　</a:t>
            </a:r>
            <a:r>
              <a:rPr b="1" lang="ja" sz="1600">
                <a:latin typeface="Meiryo"/>
                <a:ea typeface="Meiryo"/>
                <a:cs typeface="Meiryo"/>
                <a:sym typeface="Meiryo"/>
              </a:rPr>
              <a:t>１</a:t>
            </a:r>
            <a:r>
              <a:rPr b="1" lang="ja" sz="1600">
                <a:latin typeface="Meiryo"/>
                <a:ea typeface="Meiryo"/>
                <a:cs typeface="Meiryo"/>
                <a:sym typeface="Meiryo"/>
              </a:rPr>
              <a:t>．</a:t>
            </a:r>
            <a:r>
              <a:rPr b="1" lang="ja" sz="1600">
                <a:latin typeface="Meiryo"/>
                <a:ea typeface="Meiryo"/>
                <a:cs typeface="Meiryo"/>
                <a:sym typeface="Meiryo"/>
              </a:rPr>
              <a:t>そもそもDXって何だっけ？</a:t>
            </a:r>
            <a:endParaRPr>
              <a:latin typeface="Meiryo"/>
              <a:ea typeface="Meiryo"/>
              <a:cs typeface="Meiryo"/>
              <a:sym typeface="Meiryo"/>
            </a:endParaRPr>
          </a:p>
        </p:txBody>
      </p:sp>
      <p:sp>
        <p:nvSpPr>
          <p:cNvPr id="152" name="Google Shape;152;p27"/>
          <p:cNvSpPr txBox="1"/>
          <p:nvPr/>
        </p:nvSpPr>
        <p:spPr>
          <a:xfrm>
            <a:off x="320150" y="847200"/>
            <a:ext cx="4144500" cy="33567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1200"/>
              </a:spcBef>
              <a:spcAft>
                <a:spcPts val="0"/>
              </a:spcAft>
              <a:buClr>
                <a:schemeClr val="dk1"/>
              </a:buClr>
              <a:buSzPts val="1100"/>
              <a:buFont typeface="Arial"/>
              <a:buNone/>
            </a:pPr>
            <a:r>
              <a:rPr b="1" lang="ja" sz="2400">
                <a:solidFill>
                  <a:schemeClr val="dk1"/>
                </a:solidFill>
              </a:rPr>
              <a:t>DXとは</a:t>
            </a:r>
            <a:endParaRPr sz="3000">
              <a:solidFill>
                <a:schemeClr val="dk1"/>
              </a:solidFill>
              <a:latin typeface="Meiryo"/>
              <a:ea typeface="Meiryo"/>
              <a:cs typeface="Meiryo"/>
              <a:sym typeface="Meiryo"/>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1000"/>
              </a:spcBef>
              <a:spcAft>
                <a:spcPts val="1000"/>
              </a:spcAft>
              <a:buNone/>
            </a:pPr>
            <a:r>
              <a:rPr lang="ja" sz="1300">
                <a:solidFill>
                  <a:schemeClr val="dk1"/>
                </a:solidFill>
              </a:rPr>
              <a:t>　デジタル技術を活用して、</a:t>
            </a:r>
            <a:r>
              <a:rPr b="1" lang="ja" sz="1300">
                <a:solidFill>
                  <a:schemeClr val="dk1"/>
                </a:solidFill>
              </a:rPr>
              <a:t>ビジネスモデルや業務プロセス、組織文化を根本から変革し、競争優位性を確立</a:t>
            </a:r>
            <a:r>
              <a:rPr lang="ja" sz="1300">
                <a:solidFill>
                  <a:schemeClr val="dk1"/>
                </a:solidFill>
              </a:rPr>
              <a:t>することを指す。単なるIT導入ではなく、</a:t>
            </a:r>
            <a:r>
              <a:rPr b="1" lang="ja" sz="1300">
                <a:solidFill>
                  <a:schemeClr val="dk1"/>
                </a:solidFill>
                <a:highlight>
                  <a:schemeClr val="accent6"/>
                </a:highlight>
              </a:rPr>
              <a:t>デジタル技術</a:t>
            </a:r>
            <a:r>
              <a:rPr b="1" lang="ja" sz="1300">
                <a:solidFill>
                  <a:schemeClr val="dk1"/>
                </a:solidFill>
              </a:rPr>
              <a:t>を駆使して</a:t>
            </a:r>
            <a:r>
              <a:rPr b="1" lang="ja" sz="1300">
                <a:solidFill>
                  <a:schemeClr val="dk1"/>
                </a:solidFill>
                <a:highlight>
                  <a:schemeClr val="accent6"/>
                </a:highlight>
              </a:rPr>
              <a:t>企業や社会の仕組み</a:t>
            </a:r>
            <a:r>
              <a:rPr b="1" lang="ja" sz="1300">
                <a:solidFill>
                  <a:schemeClr val="dk1"/>
                </a:solidFill>
              </a:rPr>
              <a:t>自体を変える</a:t>
            </a:r>
            <a:r>
              <a:rPr lang="ja" sz="1300">
                <a:solidFill>
                  <a:schemeClr val="dk1"/>
                </a:solidFill>
              </a:rPr>
              <a:t>という広義の意味を持ちます。</a:t>
            </a:r>
            <a:endParaRPr sz="1300">
              <a:solidFill>
                <a:schemeClr val="dk1"/>
              </a:solidFill>
            </a:endParaRPr>
          </a:p>
        </p:txBody>
      </p:sp>
      <p:sp>
        <p:nvSpPr>
          <p:cNvPr id="153" name="Google Shape;153;p27"/>
          <p:cNvSpPr txBox="1"/>
          <p:nvPr/>
        </p:nvSpPr>
        <p:spPr>
          <a:xfrm>
            <a:off x="4572000" y="805025"/>
            <a:ext cx="4334100" cy="4420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0"/>
              </a:spcAft>
              <a:buNone/>
            </a:pPr>
            <a:r>
              <a:rPr b="1" lang="ja" sz="2400">
                <a:solidFill>
                  <a:schemeClr val="dk1"/>
                </a:solidFill>
              </a:rPr>
              <a:t>DX</a:t>
            </a:r>
            <a:r>
              <a:rPr b="1" lang="ja" sz="2400">
                <a:solidFill>
                  <a:schemeClr val="dk1"/>
                </a:solidFill>
              </a:rPr>
              <a:t>の事例</a:t>
            </a:r>
            <a:endParaRPr sz="3000">
              <a:solidFill>
                <a:schemeClr val="dk1"/>
              </a:solidFill>
              <a:latin typeface="Meiryo"/>
              <a:ea typeface="Meiryo"/>
              <a:cs typeface="Meiryo"/>
              <a:sym typeface="Meiryo"/>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300">
              <a:solidFill>
                <a:schemeClr val="dk1"/>
              </a:solidFill>
            </a:endParaRPr>
          </a:p>
          <a:p>
            <a:pPr indent="0" lvl="0" marL="0" rtl="0" algn="l">
              <a:lnSpc>
                <a:spcPct val="100000"/>
              </a:lnSpc>
              <a:spcBef>
                <a:spcPts val="0"/>
              </a:spcBef>
              <a:spcAft>
                <a:spcPts val="0"/>
              </a:spcAft>
              <a:buNone/>
            </a:pPr>
            <a:r>
              <a:t/>
            </a:r>
            <a:endParaRPr b="1" sz="1300">
              <a:solidFill>
                <a:schemeClr val="dk1"/>
              </a:solidFill>
            </a:endParaRPr>
          </a:p>
          <a:p>
            <a:pPr indent="0" lvl="0" marL="0" rtl="0" algn="l">
              <a:lnSpc>
                <a:spcPct val="100000"/>
              </a:lnSpc>
              <a:spcBef>
                <a:spcPts val="0"/>
              </a:spcBef>
              <a:spcAft>
                <a:spcPts val="0"/>
              </a:spcAft>
              <a:buNone/>
            </a:pPr>
            <a:r>
              <a:rPr b="1" lang="ja" sz="1300">
                <a:solidFill>
                  <a:schemeClr val="dk1"/>
                </a:solidFill>
              </a:rPr>
              <a:t>物流・運輸業</a:t>
            </a:r>
            <a:r>
              <a:rPr lang="ja" sz="1300">
                <a:solidFill>
                  <a:schemeClr val="dk1"/>
                </a:solidFill>
              </a:rPr>
              <a:t>：AIを使い、交通状況や天候データを基に、最適な配送ルートをリアルタイムで算出。</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医療業界</a:t>
            </a:r>
            <a:r>
              <a:rPr lang="ja" sz="1300">
                <a:solidFill>
                  <a:schemeClr val="dk1"/>
                </a:solidFill>
              </a:rPr>
              <a:t>：リモート診療で、患者がスマホやPCを使ってオンラインで医師に相談可能。</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製造業</a:t>
            </a:r>
            <a:r>
              <a:rPr lang="ja" sz="1300">
                <a:solidFill>
                  <a:schemeClr val="dk1"/>
                </a:solidFill>
              </a:rPr>
              <a:t>：異常検知やメンテナンスのタイミングをAIで予測し、ダウンタイムを削減。</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小売業</a:t>
            </a:r>
            <a:r>
              <a:rPr lang="ja" sz="1300">
                <a:solidFill>
                  <a:schemeClr val="dk1"/>
                </a:solidFill>
              </a:rPr>
              <a:t>：店舗、ECサイト、アプリを連携し、顧客がどこからでも一貫したサービスを受けられる仕組みを構築。</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p:txBody>
      </p:sp>
      <p:pic>
        <p:nvPicPr>
          <p:cNvPr id="154" name="Google Shape;154;p27"/>
          <p:cNvPicPr preferRelativeResize="0"/>
          <p:nvPr/>
        </p:nvPicPr>
        <p:blipFill rotWithShape="1">
          <a:blip r:embed="rId3">
            <a:alphaModFix/>
          </a:blip>
          <a:srcRect b="16246" l="0" r="0" t="6016"/>
          <a:stretch/>
        </p:blipFill>
        <p:spPr>
          <a:xfrm>
            <a:off x="4972050" y="1555412"/>
            <a:ext cx="1439775" cy="875200"/>
          </a:xfrm>
          <a:prstGeom prst="rect">
            <a:avLst/>
          </a:prstGeom>
          <a:noFill/>
          <a:ln>
            <a:noFill/>
          </a:ln>
        </p:spPr>
      </p:pic>
      <p:pic>
        <p:nvPicPr>
          <p:cNvPr id="155" name="Google Shape;155;p27"/>
          <p:cNvPicPr preferRelativeResize="0"/>
          <p:nvPr/>
        </p:nvPicPr>
        <p:blipFill rotWithShape="1">
          <a:blip r:embed="rId4">
            <a:alphaModFix/>
          </a:blip>
          <a:srcRect b="28471" l="0" r="0" t="3217"/>
          <a:stretch/>
        </p:blipFill>
        <p:spPr>
          <a:xfrm>
            <a:off x="2581088" y="1658500"/>
            <a:ext cx="1504800" cy="875200"/>
          </a:xfrm>
          <a:prstGeom prst="rect">
            <a:avLst/>
          </a:prstGeom>
          <a:noFill/>
          <a:ln>
            <a:noFill/>
          </a:ln>
        </p:spPr>
      </p:pic>
      <p:pic>
        <p:nvPicPr>
          <p:cNvPr id="156" name="Google Shape;156;p27"/>
          <p:cNvPicPr preferRelativeResize="0"/>
          <p:nvPr/>
        </p:nvPicPr>
        <p:blipFill rotWithShape="1">
          <a:blip r:embed="rId5">
            <a:alphaModFix/>
          </a:blip>
          <a:srcRect b="16500" l="0" r="0" t="10067"/>
          <a:stretch/>
        </p:blipFill>
        <p:spPr>
          <a:xfrm>
            <a:off x="7022525" y="1576051"/>
            <a:ext cx="1268563" cy="875200"/>
          </a:xfrm>
          <a:prstGeom prst="rect">
            <a:avLst/>
          </a:prstGeom>
          <a:noFill/>
          <a:ln>
            <a:noFill/>
          </a:ln>
        </p:spPr>
      </p:pic>
      <p:pic>
        <p:nvPicPr>
          <p:cNvPr id="157" name="Google Shape;157;p27"/>
          <p:cNvPicPr preferRelativeResize="0"/>
          <p:nvPr/>
        </p:nvPicPr>
        <p:blipFill rotWithShape="1">
          <a:blip r:embed="rId6">
            <a:alphaModFix/>
          </a:blip>
          <a:srcRect b="15078" l="0" r="0" t="3061"/>
          <a:stretch/>
        </p:blipFill>
        <p:spPr>
          <a:xfrm>
            <a:off x="655199" y="1576050"/>
            <a:ext cx="1439775" cy="95764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１．そもそもDXって何だっけ？</a:t>
            </a:r>
            <a:endParaRPr>
              <a:latin typeface="Meiryo"/>
              <a:ea typeface="Meiryo"/>
              <a:cs typeface="Meiryo"/>
              <a:sym typeface="Meiryo"/>
            </a:endParaRPr>
          </a:p>
        </p:txBody>
      </p:sp>
      <p:sp>
        <p:nvSpPr>
          <p:cNvPr id="163" name="Google Shape;163;p28"/>
          <p:cNvSpPr/>
          <p:nvPr/>
        </p:nvSpPr>
        <p:spPr>
          <a:xfrm>
            <a:off x="8003600" y="71100"/>
            <a:ext cx="1049100" cy="3018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latin typeface="Meiryo"/>
                <a:ea typeface="Meiryo"/>
                <a:cs typeface="Meiryo"/>
                <a:sym typeface="Meiryo"/>
              </a:rPr>
              <a:t>＃研修の目的</a:t>
            </a:r>
            <a:endParaRPr b="1" sz="1000"/>
          </a:p>
        </p:txBody>
      </p:sp>
      <p:pic>
        <p:nvPicPr>
          <p:cNvPr id="164" name="Google Shape;164;p28"/>
          <p:cNvPicPr preferRelativeResize="0"/>
          <p:nvPr/>
        </p:nvPicPr>
        <p:blipFill rotWithShape="1">
          <a:blip r:embed="rId3">
            <a:alphaModFix/>
          </a:blip>
          <a:srcRect b="0" l="0" r="0" t="13703"/>
          <a:stretch/>
        </p:blipFill>
        <p:spPr>
          <a:xfrm>
            <a:off x="0" y="972756"/>
            <a:ext cx="9143998" cy="4170743"/>
          </a:xfrm>
          <a:prstGeom prst="rect">
            <a:avLst/>
          </a:prstGeom>
          <a:noFill/>
          <a:ln>
            <a:noFill/>
          </a:ln>
        </p:spPr>
      </p:pic>
      <p:sp>
        <p:nvSpPr>
          <p:cNvPr id="165" name="Google Shape;165;p28"/>
          <p:cNvSpPr txBox="1"/>
          <p:nvPr/>
        </p:nvSpPr>
        <p:spPr>
          <a:xfrm>
            <a:off x="76200" y="515925"/>
            <a:ext cx="87549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ja" sz="1300">
                <a:solidFill>
                  <a:schemeClr val="dk1"/>
                </a:solidFill>
              </a:rPr>
              <a:t>DX人材に求められる責任/スキル </a:t>
            </a:r>
            <a:r>
              <a:rPr lang="ja" sz="1000">
                <a:solidFill>
                  <a:schemeClr val="dk1"/>
                </a:solidFill>
              </a:rPr>
              <a:t>(</a:t>
            </a:r>
            <a:r>
              <a:rPr lang="ja" sz="1000" u="sng">
                <a:solidFill>
                  <a:schemeClr val="hlink"/>
                </a:solidFill>
                <a:hlinkClick r:id="rId4"/>
              </a:rPr>
              <a:t>https://www.ipa.go.jp/jinzai/skill-standard/dss/ps6vr700000083ki-att/000106872.pdf#page=73</a:t>
            </a:r>
            <a:r>
              <a:rPr lang="ja" sz="1000">
                <a:solidFill>
                  <a:schemeClr val="dk1"/>
                </a:solidFill>
              </a:rPr>
              <a:t>)</a:t>
            </a:r>
            <a:endParaRPr sz="1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9"/>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２．そもそもDXって何だっけ？</a:t>
            </a:r>
            <a:endParaRPr>
              <a:latin typeface="Meiryo"/>
              <a:ea typeface="Meiryo"/>
              <a:cs typeface="Meiryo"/>
              <a:sym typeface="Meiryo"/>
            </a:endParaRPr>
          </a:p>
        </p:txBody>
      </p:sp>
      <p:sp>
        <p:nvSpPr>
          <p:cNvPr id="171" name="Google Shape;171;p29"/>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172" name="Google Shape;172;p29"/>
          <p:cNvSpPr txBox="1"/>
          <p:nvPr/>
        </p:nvSpPr>
        <p:spPr>
          <a:xfrm>
            <a:off x="228600" y="728825"/>
            <a:ext cx="4334100" cy="4386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ja" sz="2400">
                <a:solidFill>
                  <a:schemeClr val="dk1"/>
                </a:solidFill>
              </a:rPr>
              <a:t>DXプロジェクトの課題感</a:t>
            </a:r>
            <a:endParaRPr sz="3000">
              <a:solidFill>
                <a:schemeClr val="dk1"/>
              </a:solidFill>
              <a:latin typeface="Meiryo"/>
              <a:ea typeface="Meiryo"/>
              <a:cs typeface="Meiryo"/>
              <a:sym typeface="Meiryo"/>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ja" sz="1300">
                <a:solidFill>
                  <a:schemeClr val="dk1"/>
                </a:solidFill>
              </a:rPr>
              <a:t>・組織体制の課題</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規模</a:t>
            </a:r>
            <a:r>
              <a:rPr lang="ja" sz="1300">
                <a:solidFill>
                  <a:schemeClr val="dk1"/>
                </a:solidFill>
              </a:rPr>
              <a:t>感</a:t>
            </a:r>
            <a:r>
              <a:rPr lang="ja" sz="1300">
                <a:solidFill>
                  <a:schemeClr val="dk1"/>
                </a:solidFill>
              </a:rPr>
              <a:t>が大きく関連部署</a:t>
            </a:r>
            <a:r>
              <a:rPr lang="ja" sz="1300">
                <a:solidFill>
                  <a:schemeClr val="dk1"/>
                </a:solidFill>
              </a:rPr>
              <a:t>の</a:t>
            </a:r>
            <a:r>
              <a:rPr lang="ja" sz="1300">
                <a:solidFill>
                  <a:schemeClr val="dk1"/>
                </a:solidFill>
              </a:rPr>
              <a:t>承認や</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コミュニケーションも増え、機動力が失われる。</a:t>
            </a:r>
            <a:endParaRPr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ja" sz="1300">
                <a:solidFill>
                  <a:schemeClr val="dk1"/>
                </a:solidFill>
              </a:rPr>
              <a:t>・課題/</a:t>
            </a:r>
            <a:r>
              <a:rPr b="1" lang="ja" sz="1300">
                <a:solidFill>
                  <a:schemeClr val="dk1"/>
                </a:solidFill>
              </a:rPr>
              <a:t>目的と手段の混同</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現実的なゴールイメージがなく、</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実現可能性の低い計画だったり、現場によりすぎて</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課題解決</a:t>
            </a:r>
            <a:r>
              <a:rPr lang="ja" sz="1300">
                <a:solidFill>
                  <a:schemeClr val="dk1"/>
                </a:solidFill>
              </a:rPr>
              <a:t>できない</a:t>
            </a:r>
            <a:r>
              <a:rPr lang="ja" sz="1300">
                <a:solidFill>
                  <a:schemeClr val="dk1"/>
                </a:solidFill>
              </a:rPr>
              <a:t>システムの導入をしてしまう。</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システム導入（手段）がゴールになってしまい、</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業務フロー改善の解像度が低く目的達成できない</a:t>
            </a:r>
            <a:endParaRPr sz="1300">
              <a:solidFill>
                <a:schemeClr val="dk1"/>
              </a:solidFill>
            </a:endParaRPr>
          </a:p>
        </p:txBody>
      </p:sp>
      <p:pic>
        <p:nvPicPr>
          <p:cNvPr id="173" name="Google Shape;173;p29"/>
          <p:cNvPicPr preferRelativeResize="0"/>
          <p:nvPr/>
        </p:nvPicPr>
        <p:blipFill>
          <a:blip r:embed="rId3">
            <a:alphaModFix/>
          </a:blip>
          <a:stretch>
            <a:fillRect/>
          </a:stretch>
        </p:blipFill>
        <p:spPr>
          <a:xfrm>
            <a:off x="1695776" y="1344675"/>
            <a:ext cx="1049100" cy="991867"/>
          </a:xfrm>
          <a:prstGeom prst="rect">
            <a:avLst/>
          </a:prstGeom>
          <a:noFill/>
          <a:ln>
            <a:noFill/>
          </a:ln>
        </p:spPr>
      </p:pic>
      <p:sp>
        <p:nvSpPr>
          <p:cNvPr id="174" name="Google Shape;174;p29"/>
          <p:cNvSpPr txBox="1"/>
          <p:nvPr/>
        </p:nvSpPr>
        <p:spPr>
          <a:xfrm>
            <a:off x="4600575" y="728825"/>
            <a:ext cx="4334100" cy="4386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0"/>
              </a:spcAft>
              <a:buNone/>
            </a:pPr>
            <a:r>
              <a:rPr b="1" lang="ja" sz="2400">
                <a:solidFill>
                  <a:schemeClr val="dk1"/>
                </a:solidFill>
              </a:rPr>
              <a:t>DX作業者の課題感</a:t>
            </a:r>
            <a:endParaRPr sz="3000">
              <a:solidFill>
                <a:schemeClr val="dk1"/>
              </a:solidFill>
              <a:latin typeface="Meiryo"/>
              <a:ea typeface="Meiryo"/>
              <a:cs typeface="Meiryo"/>
              <a:sym typeface="Meiryo"/>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1200"/>
              </a:spcBef>
              <a:spcAft>
                <a:spcPts val="0"/>
              </a:spcAft>
              <a:buNone/>
            </a:pPr>
            <a:r>
              <a:t/>
            </a:r>
            <a:endParaRPr b="1" sz="11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ja" sz="1300">
                <a:solidFill>
                  <a:schemeClr val="dk1"/>
                </a:solidFill>
              </a:rPr>
              <a:t>・</a:t>
            </a:r>
            <a:r>
              <a:rPr b="1" lang="ja" sz="1300">
                <a:solidFill>
                  <a:schemeClr val="dk1"/>
                </a:solidFill>
              </a:rPr>
              <a:t>スキル/業務理解</a:t>
            </a:r>
            <a:r>
              <a:rPr b="1" lang="ja" sz="1300">
                <a:solidFill>
                  <a:schemeClr val="dk1"/>
                </a:solidFill>
              </a:rPr>
              <a:t>の課題</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業務理解度と高度な</a:t>
            </a:r>
            <a:r>
              <a:rPr lang="ja" sz="1300">
                <a:solidFill>
                  <a:schemeClr val="dk1"/>
                </a:solidFill>
              </a:rPr>
              <a:t>ハード</a:t>
            </a:r>
            <a:r>
              <a:rPr lang="ja" sz="1300">
                <a:solidFill>
                  <a:schemeClr val="dk1"/>
                </a:solidFill>
              </a:rPr>
              <a:t>スキルが必要</a:t>
            </a:r>
            <a:r>
              <a:rPr lang="ja" sz="1300">
                <a:solidFill>
                  <a:schemeClr val="dk1"/>
                </a:solidFill>
              </a:rPr>
              <a:t>だったり</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一定のコミュ力を要求されたり大変・・・</a:t>
            </a:r>
            <a:endParaRPr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ja" sz="1300">
                <a:solidFill>
                  <a:schemeClr val="dk1"/>
                </a:solidFill>
              </a:rPr>
              <a:t>・掛け持ち/</a:t>
            </a:r>
            <a:r>
              <a:rPr b="1" lang="ja" sz="1300">
                <a:solidFill>
                  <a:schemeClr val="dk1"/>
                </a:solidFill>
              </a:rPr>
              <a:t>リソース</a:t>
            </a:r>
            <a:r>
              <a:rPr b="1" lang="ja" sz="1300">
                <a:solidFill>
                  <a:schemeClr val="dk1"/>
                </a:solidFill>
              </a:rPr>
              <a:t>問題</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DXプロジェクトは、所属部署のメイン業務とは別の</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組織体として構成されることが多く、</a:t>
            </a:r>
            <a:r>
              <a:rPr lang="ja" sz="1300">
                <a:solidFill>
                  <a:schemeClr val="dk1"/>
                </a:solidFill>
              </a:rPr>
              <a:t>メイン業務で　　ひっ迫するとDXへのモチベーションを保ちずらい。</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担当者丸投げの場合、改善立案・学習コストも必要</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だったり、あわあわ・・</a:t>
            </a:r>
            <a:endParaRPr sz="1300">
              <a:solidFill>
                <a:schemeClr val="dk1"/>
              </a:solidFill>
            </a:endParaRPr>
          </a:p>
        </p:txBody>
      </p:sp>
      <p:pic>
        <p:nvPicPr>
          <p:cNvPr id="175" name="Google Shape;175;p29"/>
          <p:cNvPicPr preferRelativeResize="0"/>
          <p:nvPr/>
        </p:nvPicPr>
        <p:blipFill>
          <a:blip r:embed="rId3">
            <a:alphaModFix/>
          </a:blip>
          <a:stretch>
            <a:fillRect/>
          </a:stretch>
        </p:blipFill>
        <p:spPr>
          <a:xfrm>
            <a:off x="6229676" y="1344675"/>
            <a:ext cx="1049100" cy="99186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３．ミノマワリDXって何？</a:t>
            </a:r>
            <a:endParaRPr>
              <a:latin typeface="Meiryo"/>
              <a:ea typeface="Meiryo"/>
              <a:cs typeface="Meiryo"/>
              <a:sym typeface="Meiryo"/>
            </a:endParaRPr>
          </a:p>
        </p:txBody>
      </p:sp>
      <p:sp>
        <p:nvSpPr>
          <p:cNvPr id="181" name="Google Shape;181;p30"/>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182" name="Google Shape;182;p30"/>
          <p:cNvSpPr txBox="1"/>
          <p:nvPr/>
        </p:nvSpPr>
        <p:spPr>
          <a:xfrm>
            <a:off x="228600" y="805025"/>
            <a:ext cx="8478900" cy="2322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ja" sz="2400">
                <a:solidFill>
                  <a:schemeClr val="dk1"/>
                </a:solidFill>
              </a:rPr>
              <a:t>ゼロ化への副次的効果</a:t>
            </a:r>
            <a:endParaRPr b="1" sz="1100">
              <a:solidFill>
                <a:schemeClr val="dk1"/>
              </a:solidFill>
            </a:endParaRPr>
          </a:p>
          <a:p>
            <a:pPr indent="0" lvl="0" marL="0" rtl="0" algn="l">
              <a:lnSpc>
                <a:spcPct val="115000"/>
              </a:lnSpc>
              <a:spcBef>
                <a:spcPts val="1200"/>
              </a:spcBef>
              <a:spcAft>
                <a:spcPts val="0"/>
              </a:spcAft>
              <a:buNone/>
            </a:pPr>
            <a:r>
              <a:rPr lang="ja" sz="1500">
                <a:solidFill>
                  <a:schemeClr val="dk1"/>
                </a:solidFill>
              </a:rPr>
              <a:t>ゼロ化は、規模の大きいDXそのものです。ゼロ化実施に伴い前段で既存の業務理解を行います。</a:t>
            </a:r>
            <a:endParaRPr sz="1500">
              <a:solidFill>
                <a:schemeClr val="dk1"/>
              </a:solidFill>
            </a:endParaRPr>
          </a:p>
          <a:p>
            <a:pPr indent="0" lvl="0" marL="0" rtl="0" algn="l">
              <a:lnSpc>
                <a:spcPct val="115000"/>
              </a:lnSpc>
              <a:spcBef>
                <a:spcPts val="0"/>
              </a:spcBef>
              <a:spcAft>
                <a:spcPts val="0"/>
              </a:spcAft>
              <a:buNone/>
            </a:pPr>
            <a:r>
              <a:rPr lang="ja" sz="1500">
                <a:solidFill>
                  <a:schemeClr val="dk1"/>
                </a:solidFill>
              </a:rPr>
              <a:t>ミノマワリDXを実施することで獲得できるモノなので副次的にゼロ化の支援をしたことになります。</a:t>
            </a:r>
            <a:endParaRPr sz="1500">
              <a:solidFill>
                <a:schemeClr val="dk1"/>
              </a:solidFill>
            </a:endParaRPr>
          </a:p>
          <a:p>
            <a:pPr indent="0" lvl="0" marL="0" rtl="0" algn="l">
              <a:lnSpc>
                <a:spcPct val="115000"/>
              </a:lnSpc>
              <a:spcBef>
                <a:spcPts val="0"/>
              </a:spcBef>
              <a:spcAft>
                <a:spcPts val="0"/>
              </a:spcAft>
              <a:buNone/>
            </a:pPr>
            <a:r>
              <a:rPr b="1" lang="ja" sz="1500">
                <a:solidFill>
                  <a:schemeClr val="dk1"/>
                </a:solidFill>
                <a:highlight>
                  <a:schemeClr val="accent6"/>
                </a:highlight>
              </a:rPr>
              <a:t>ゼロ化キーパーソン</a:t>
            </a:r>
            <a:r>
              <a:rPr lang="ja" sz="1500">
                <a:solidFill>
                  <a:schemeClr val="dk1"/>
                </a:solidFill>
              </a:rPr>
              <a:t>にな</a:t>
            </a:r>
            <a:r>
              <a:rPr lang="ja" sz="1500">
                <a:solidFill>
                  <a:schemeClr val="dk1"/>
                </a:solidFill>
              </a:rPr>
              <a:t>れ</a:t>
            </a:r>
            <a:r>
              <a:rPr lang="ja" sz="1500">
                <a:solidFill>
                  <a:schemeClr val="dk1"/>
                </a:solidFill>
              </a:rPr>
              <a:t>るかも</a:t>
            </a:r>
            <a:endParaRPr sz="1500">
              <a:solidFill>
                <a:schemeClr val="dk1"/>
              </a:solidFill>
            </a:endParaRPr>
          </a:p>
          <a:p>
            <a:pPr indent="0" lvl="0" marL="0" rtl="0" algn="l">
              <a:lnSpc>
                <a:spcPct val="115000"/>
              </a:lnSpc>
              <a:spcBef>
                <a:spcPts val="0"/>
              </a:spcBef>
              <a:spcAft>
                <a:spcPts val="0"/>
              </a:spcAft>
              <a:buNone/>
            </a:pPr>
            <a:r>
              <a:rPr lang="ja" sz="1500">
                <a:solidFill>
                  <a:schemeClr val="dk1"/>
                </a:solidFill>
              </a:rPr>
              <a:t>※もしなれたら自社方針・顧客期待・自己スキルが強く一致するので、評価も給料も上がりやすいかも（知らんけど）</a:t>
            </a:r>
            <a:endParaRPr sz="15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３．ミノマワリDXって何？</a:t>
            </a:r>
            <a:r>
              <a:rPr b="1" lang="ja" sz="1600">
                <a:latin typeface="Meiryo"/>
                <a:ea typeface="Meiryo"/>
                <a:cs typeface="Meiryo"/>
                <a:sym typeface="Meiryo"/>
              </a:rPr>
              <a:t>　やること</a:t>
            </a:r>
            <a:endParaRPr>
              <a:latin typeface="Meiryo"/>
              <a:ea typeface="Meiryo"/>
              <a:cs typeface="Meiryo"/>
              <a:sym typeface="Meiryo"/>
            </a:endParaRPr>
          </a:p>
        </p:txBody>
      </p:sp>
      <p:sp>
        <p:nvSpPr>
          <p:cNvPr id="188" name="Google Shape;188;p31"/>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189" name="Google Shape;189;p31"/>
          <p:cNvSpPr txBox="1"/>
          <p:nvPr/>
        </p:nvSpPr>
        <p:spPr>
          <a:xfrm>
            <a:off x="228600" y="652625"/>
            <a:ext cx="8478900" cy="55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ja" sz="2400">
                <a:solidFill>
                  <a:schemeClr val="dk1"/>
                </a:solidFill>
              </a:rPr>
              <a:t>ミノマワリDXでは、３つのことを行います。</a:t>
            </a:r>
            <a:endParaRPr b="1" sz="2400">
              <a:solidFill>
                <a:schemeClr val="dk1"/>
              </a:solidFill>
            </a:endParaRPr>
          </a:p>
        </p:txBody>
      </p:sp>
      <p:sp>
        <p:nvSpPr>
          <p:cNvPr id="190" name="Google Shape;190;p31"/>
          <p:cNvSpPr txBox="1"/>
          <p:nvPr/>
        </p:nvSpPr>
        <p:spPr>
          <a:xfrm>
            <a:off x="152400" y="1395575"/>
            <a:ext cx="2879100" cy="2804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ja" sz="2400">
                <a:solidFill>
                  <a:schemeClr val="dk1"/>
                </a:solidFill>
              </a:rPr>
              <a:t>DX</a:t>
            </a:r>
            <a:r>
              <a:rPr b="1" lang="ja" sz="2400">
                <a:solidFill>
                  <a:schemeClr val="dk1"/>
                </a:solidFill>
              </a:rPr>
              <a:t>計画の立案</a:t>
            </a:r>
            <a:endParaRPr b="1" sz="1300">
              <a:solidFill>
                <a:schemeClr val="dk1"/>
              </a:solidFill>
            </a:endParaRPr>
          </a:p>
          <a:p>
            <a:pPr indent="0" lvl="0" marL="0" rtl="0" algn="l">
              <a:lnSpc>
                <a:spcPct val="115000"/>
              </a:lnSpc>
              <a:spcBef>
                <a:spcPts val="1200"/>
              </a:spcBef>
              <a:spcAft>
                <a:spcPts val="0"/>
              </a:spcAft>
              <a:buNone/>
            </a:pPr>
            <a:r>
              <a:rPr b="1" lang="ja" sz="1300">
                <a:solidFill>
                  <a:schemeClr val="dk1"/>
                </a:solidFill>
              </a:rPr>
              <a:t>・</a:t>
            </a:r>
            <a:r>
              <a:rPr b="1" lang="ja" sz="1300">
                <a:solidFill>
                  <a:schemeClr val="dk1"/>
                </a:solidFill>
              </a:rPr>
              <a:t>現状分析</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まずは現状業務の洗い出し、</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rPr>
              <a:t>　スキル・業務フロー・システムの　それぞれの課題を明らかにする</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・業務デザイン</a:t>
            </a:r>
            <a:r>
              <a:rPr b="1" lang="ja" sz="1300">
                <a:solidFill>
                  <a:schemeClr val="dk1"/>
                </a:solidFill>
              </a:rPr>
              <a:t>と短期目標の設定</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リーダーと面談し</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highlight>
                  <a:schemeClr val="accent6"/>
                </a:highlight>
              </a:rPr>
              <a:t>講義あり</a:t>
            </a:r>
            <a:r>
              <a:rPr lang="ja" sz="1300">
                <a:solidFill>
                  <a:schemeClr val="dk1"/>
                </a:solidFill>
              </a:rPr>
              <a:t>　</a:t>
            </a:r>
            <a:r>
              <a:rPr lang="ja" sz="1300">
                <a:solidFill>
                  <a:schemeClr val="dk1"/>
                </a:solidFill>
                <a:highlight>
                  <a:schemeClr val="accent6"/>
                </a:highlight>
              </a:rPr>
              <a:t>面談あり</a:t>
            </a:r>
            <a:endParaRPr sz="1300">
              <a:solidFill>
                <a:schemeClr val="dk1"/>
              </a:solidFill>
              <a:highlight>
                <a:schemeClr val="accent6"/>
              </a:highlight>
            </a:endParaRPr>
          </a:p>
        </p:txBody>
      </p:sp>
      <p:sp>
        <p:nvSpPr>
          <p:cNvPr id="191" name="Google Shape;191;p31"/>
          <p:cNvSpPr txBox="1"/>
          <p:nvPr/>
        </p:nvSpPr>
        <p:spPr>
          <a:xfrm>
            <a:off x="3124838" y="1395575"/>
            <a:ext cx="2879100" cy="2804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ja" sz="2400">
                <a:solidFill>
                  <a:schemeClr val="dk1"/>
                </a:solidFill>
              </a:rPr>
              <a:t>システム再構築</a:t>
            </a:r>
            <a:endParaRPr b="1" sz="1300">
              <a:solidFill>
                <a:schemeClr val="dk1"/>
              </a:solidFill>
            </a:endParaRPr>
          </a:p>
          <a:p>
            <a:pPr indent="0" lvl="0" marL="0" rtl="0" algn="l">
              <a:lnSpc>
                <a:spcPct val="115000"/>
              </a:lnSpc>
              <a:spcBef>
                <a:spcPts val="1200"/>
              </a:spcBef>
              <a:spcAft>
                <a:spcPts val="0"/>
              </a:spcAft>
              <a:buNone/>
            </a:pPr>
            <a:r>
              <a:rPr b="1" lang="ja" sz="1300">
                <a:solidFill>
                  <a:schemeClr val="dk1"/>
                </a:solidFill>
              </a:rPr>
              <a:t>・Program</a:t>
            </a:r>
            <a:r>
              <a:rPr b="1" lang="ja" sz="1300">
                <a:solidFill>
                  <a:schemeClr val="dk1"/>
                </a:solidFill>
              </a:rPr>
              <a:t>言語/ツールなんでもOK</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業務改善が目的で方法論は問いません。講師側はなんとか揃えます！</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・Util</a:t>
            </a:r>
            <a:r>
              <a:rPr b="1" lang="ja" sz="1300">
                <a:solidFill>
                  <a:schemeClr val="dk1"/>
                </a:solidFill>
              </a:rPr>
              <a:t>パッケージによる部品化</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再利用可能な処理を部品化することで別システムの構築をする際や、他メンバーに共有できるようにする</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highlight>
                <a:schemeClr val="accent6"/>
              </a:highlight>
            </a:endParaRPr>
          </a:p>
          <a:p>
            <a:pPr indent="0" lvl="0" marL="0" rtl="0" algn="l">
              <a:lnSpc>
                <a:spcPct val="115000"/>
              </a:lnSpc>
              <a:spcBef>
                <a:spcPts val="0"/>
              </a:spcBef>
              <a:spcAft>
                <a:spcPts val="0"/>
              </a:spcAft>
              <a:buNone/>
            </a:pPr>
            <a:r>
              <a:rPr lang="ja" sz="1300">
                <a:solidFill>
                  <a:schemeClr val="dk1"/>
                </a:solidFill>
                <a:highlight>
                  <a:schemeClr val="lt2"/>
                </a:highlight>
              </a:rPr>
              <a:t>講義なし</a:t>
            </a:r>
            <a:r>
              <a:rPr lang="ja" sz="1300">
                <a:solidFill>
                  <a:schemeClr val="dk1"/>
                </a:solidFill>
              </a:rPr>
              <a:t>　</a:t>
            </a:r>
            <a:r>
              <a:rPr lang="ja" sz="1300">
                <a:solidFill>
                  <a:schemeClr val="dk1"/>
                </a:solidFill>
                <a:highlight>
                  <a:schemeClr val="accent6"/>
                </a:highlight>
              </a:rPr>
              <a:t>面談あり</a:t>
            </a:r>
            <a:endParaRPr sz="1300">
              <a:solidFill>
                <a:schemeClr val="dk1"/>
              </a:solidFill>
              <a:highlight>
                <a:schemeClr val="accent6"/>
              </a:highlight>
            </a:endParaRPr>
          </a:p>
        </p:txBody>
      </p:sp>
      <p:sp>
        <p:nvSpPr>
          <p:cNvPr id="192" name="Google Shape;192;p31"/>
          <p:cNvSpPr txBox="1"/>
          <p:nvPr/>
        </p:nvSpPr>
        <p:spPr>
          <a:xfrm>
            <a:off x="6097275" y="1395575"/>
            <a:ext cx="2879100" cy="2804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ja" sz="2400">
                <a:solidFill>
                  <a:schemeClr val="dk1"/>
                </a:solidFill>
              </a:rPr>
              <a:t>スキル習得</a:t>
            </a:r>
            <a:endParaRPr b="1" sz="1300">
              <a:solidFill>
                <a:schemeClr val="dk1"/>
              </a:solidFill>
            </a:endParaRPr>
          </a:p>
          <a:p>
            <a:pPr indent="0" lvl="0" marL="0" rtl="0" algn="l">
              <a:lnSpc>
                <a:spcPct val="115000"/>
              </a:lnSpc>
              <a:spcBef>
                <a:spcPts val="1200"/>
              </a:spcBef>
              <a:spcAft>
                <a:spcPts val="0"/>
              </a:spcAft>
              <a:buNone/>
            </a:pPr>
            <a:r>
              <a:rPr b="1" lang="ja" sz="1300">
                <a:solidFill>
                  <a:schemeClr val="dk1"/>
                </a:solidFill>
              </a:rPr>
              <a:t>・</a:t>
            </a:r>
            <a:r>
              <a:rPr b="1" lang="ja" sz="1300">
                <a:solidFill>
                  <a:schemeClr val="dk1"/>
                </a:solidFill>
              </a:rPr>
              <a:t>ミドルスキルの習得</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業務改善を行う為に必要な考え方や資料作成の方法を習得し</a:t>
            </a:r>
            <a:endParaRPr sz="1300">
              <a:solidFill>
                <a:schemeClr val="dk1"/>
              </a:solidFill>
            </a:endParaRPr>
          </a:p>
          <a:p>
            <a:pPr indent="0" lvl="0" marL="0" rtl="0" algn="l">
              <a:lnSpc>
                <a:spcPct val="115000"/>
              </a:lnSpc>
              <a:spcBef>
                <a:spcPts val="0"/>
              </a:spcBef>
              <a:spcAft>
                <a:spcPts val="0"/>
              </a:spcAft>
              <a:buNone/>
            </a:pPr>
            <a:r>
              <a:rPr b="1" lang="ja" sz="1300">
                <a:solidFill>
                  <a:schemeClr val="dk1"/>
                </a:solidFill>
              </a:rPr>
              <a:t>・</a:t>
            </a:r>
            <a:r>
              <a:rPr b="1" lang="ja" sz="1300">
                <a:solidFill>
                  <a:schemeClr val="dk1"/>
                </a:solidFill>
              </a:rPr>
              <a:t>ハードスキルの習得</a:t>
            </a:r>
            <a:endParaRPr b="1" sz="1300">
              <a:solidFill>
                <a:schemeClr val="dk1"/>
              </a:solidFill>
            </a:endParaRPr>
          </a:p>
          <a:p>
            <a:pPr indent="0" lvl="0" marL="0" rtl="0" algn="l">
              <a:lnSpc>
                <a:spcPct val="115000"/>
              </a:lnSpc>
              <a:spcBef>
                <a:spcPts val="0"/>
              </a:spcBef>
              <a:spcAft>
                <a:spcPts val="0"/>
              </a:spcAft>
              <a:buNone/>
            </a:pPr>
            <a:r>
              <a:rPr lang="ja" sz="1300">
                <a:solidFill>
                  <a:schemeClr val="dk1"/>
                </a:solidFill>
              </a:rPr>
              <a:t>　</a:t>
            </a:r>
            <a:r>
              <a:rPr lang="ja" sz="1300">
                <a:solidFill>
                  <a:schemeClr val="dk1"/>
                </a:solidFill>
              </a:rPr>
              <a:t>方針は立てるが、進め方は任せます。悩んだら助けます。</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rPr lang="ja" sz="1300">
                <a:solidFill>
                  <a:schemeClr val="dk1"/>
                </a:solidFill>
                <a:highlight>
                  <a:schemeClr val="lt2"/>
                </a:highlight>
              </a:rPr>
              <a:t>講義なし</a:t>
            </a:r>
            <a:r>
              <a:rPr lang="ja" sz="1300">
                <a:solidFill>
                  <a:schemeClr val="dk1"/>
                </a:solidFill>
              </a:rPr>
              <a:t>　</a:t>
            </a:r>
            <a:r>
              <a:rPr lang="ja" sz="1300">
                <a:solidFill>
                  <a:schemeClr val="dk1"/>
                </a:solidFill>
                <a:highlight>
                  <a:schemeClr val="accent6"/>
                </a:highlight>
              </a:rPr>
              <a:t>面談あり</a:t>
            </a:r>
            <a:endParaRPr sz="1300">
              <a:solidFill>
                <a:schemeClr val="dk1"/>
              </a:solidFill>
              <a:highlight>
                <a:schemeClr val="accent6"/>
              </a:highlight>
            </a:endParaRPr>
          </a:p>
        </p:txBody>
      </p:sp>
      <p:sp>
        <p:nvSpPr>
          <p:cNvPr id="193" name="Google Shape;193;p31"/>
          <p:cNvSpPr txBox="1"/>
          <p:nvPr/>
        </p:nvSpPr>
        <p:spPr>
          <a:xfrm>
            <a:off x="152400" y="4465025"/>
            <a:ext cx="8823900" cy="554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sz="2400">
                <a:solidFill>
                  <a:schemeClr val="dk1"/>
                </a:solidFill>
              </a:rPr>
              <a:t>ミノマワリDX 発表会</a:t>
            </a:r>
            <a:endParaRPr sz="24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0" y="-5850"/>
            <a:ext cx="9144000" cy="846900"/>
          </a:xfrm>
          <a:prstGeom prst="rect">
            <a:avLst/>
          </a:prstGeom>
          <a:solidFill>
            <a:srgbClr val="D9D9D9"/>
          </a:solidFill>
          <a:ln>
            <a:noFill/>
          </a:ln>
        </p:spPr>
        <p:txBody>
          <a:bodyPr anchorCtr="0" anchor="t" bIns="91425" lIns="91425" spcFirstLastPara="1" rIns="91425" wrap="square" tIns="91425">
            <a:noAutofit/>
          </a:bodyPr>
          <a:lstStyle/>
          <a:p>
            <a:pPr indent="0" lvl="0" marL="0" rtl="0" algn="ctr">
              <a:spcBef>
                <a:spcPts val="0"/>
              </a:spcBef>
              <a:spcAft>
                <a:spcPts val="0"/>
              </a:spcAft>
              <a:buSzPts val="891"/>
              <a:buNone/>
            </a:pPr>
            <a:r>
              <a:rPr lang="ja" sz="4400">
                <a:latin typeface="Yusei Magic"/>
                <a:ea typeface="Yusei Magic"/>
                <a:cs typeface="Yusei Magic"/>
                <a:sym typeface="Yusei Magic"/>
              </a:rPr>
              <a:t>１．</a:t>
            </a:r>
            <a:r>
              <a:rPr lang="ja" sz="4400">
                <a:solidFill>
                  <a:srgbClr val="000000"/>
                </a:solidFill>
                <a:latin typeface="Yusei Magic"/>
                <a:ea typeface="Yusei Magic"/>
                <a:cs typeface="Yusei Magic"/>
                <a:sym typeface="Yusei Magic"/>
              </a:rPr>
              <a:t>目次</a:t>
            </a:r>
            <a:r>
              <a:rPr lang="ja" sz="4400">
                <a:solidFill>
                  <a:srgbClr val="000000"/>
                </a:solidFill>
                <a:latin typeface="Yusei Magic"/>
                <a:ea typeface="Yusei Magic"/>
                <a:cs typeface="Yusei Magic"/>
                <a:sym typeface="Yusei Magic"/>
              </a:rPr>
              <a:t>　　</a:t>
            </a:r>
            <a:endParaRPr sz="4400">
              <a:solidFill>
                <a:srgbClr val="000000"/>
              </a:solidFill>
              <a:latin typeface="Yusei Magic"/>
              <a:ea typeface="Yusei Magic"/>
              <a:cs typeface="Yusei Magic"/>
              <a:sym typeface="Yusei Magic"/>
            </a:endParaRPr>
          </a:p>
        </p:txBody>
      </p:sp>
      <p:sp>
        <p:nvSpPr>
          <p:cNvPr id="64" name="Google Shape;64;p14"/>
          <p:cNvSpPr txBox="1"/>
          <p:nvPr/>
        </p:nvSpPr>
        <p:spPr>
          <a:xfrm>
            <a:off x="529600" y="1147450"/>
            <a:ext cx="3940500" cy="3324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ja" u="sng">
                <a:solidFill>
                  <a:schemeClr val="dk1"/>
                </a:solidFill>
              </a:rPr>
              <a:t>背景と目的</a:t>
            </a:r>
            <a:r>
              <a:rPr b="1" lang="ja" u="sng">
                <a:solidFill>
                  <a:schemeClr val="dk1"/>
                </a:solidFill>
              </a:rPr>
              <a:t>　　　　　　　　　　　　　　　</a:t>
            </a:r>
            <a:endParaRPr b="1" u="sng">
              <a:solidFill>
                <a:schemeClr val="dk1"/>
              </a:solidFill>
            </a:endParaRPr>
          </a:p>
          <a:p>
            <a:pPr indent="-317500" lvl="0" marL="457200" rtl="0" algn="l">
              <a:lnSpc>
                <a:spcPct val="100000"/>
              </a:lnSpc>
              <a:spcBef>
                <a:spcPts val="1200"/>
              </a:spcBef>
              <a:spcAft>
                <a:spcPts val="0"/>
              </a:spcAft>
              <a:buClr>
                <a:schemeClr val="dk1"/>
              </a:buClr>
              <a:buSzPts val="1400"/>
              <a:buAutoNum type="arabicPeriod"/>
            </a:pPr>
            <a:r>
              <a:rPr lang="ja">
                <a:solidFill>
                  <a:schemeClr val="dk1"/>
                </a:solidFill>
              </a:rPr>
              <a:t>背景・目的</a:t>
            </a:r>
            <a:endParaRPr>
              <a:solidFill>
                <a:schemeClr val="dk1"/>
              </a:solidFill>
            </a:endParaRPr>
          </a:p>
          <a:p>
            <a:pPr indent="0" lvl="0" marL="0" rtl="0" algn="l">
              <a:lnSpc>
                <a:spcPct val="100000"/>
              </a:lnSpc>
              <a:spcBef>
                <a:spcPts val="1200"/>
              </a:spcBef>
              <a:spcAft>
                <a:spcPts val="0"/>
              </a:spcAft>
              <a:buNone/>
            </a:pPr>
            <a:r>
              <a:t/>
            </a:r>
            <a:endParaRPr b="1">
              <a:solidFill>
                <a:schemeClr val="dk1"/>
              </a:solidFill>
            </a:endParaRPr>
          </a:p>
          <a:p>
            <a:pPr indent="0" lvl="0" marL="0" rtl="0" algn="l">
              <a:lnSpc>
                <a:spcPct val="100000"/>
              </a:lnSpc>
              <a:spcBef>
                <a:spcPts val="0"/>
              </a:spcBef>
              <a:spcAft>
                <a:spcPts val="0"/>
              </a:spcAft>
              <a:buNone/>
            </a:pPr>
            <a:r>
              <a:rPr b="1" lang="ja" u="sng">
                <a:solidFill>
                  <a:schemeClr val="dk1"/>
                </a:solidFill>
              </a:rPr>
              <a:t>業務改善が求められる理由</a:t>
            </a:r>
            <a:r>
              <a:rPr b="1" lang="ja" u="sng">
                <a:solidFill>
                  <a:schemeClr val="dk1"/>
                </a:solidFill>
              </a:rPr>
              <a:t>　　　　　　　　</a:t>
            </a:r>
            <a:endParaRPr b="1" u="sng">
              <a:solidFill>
                <a:schemeClr val="dk1"/>
              </a:solidFill>
            </a:endParaRPr>
          </a:p>
          <a:p>
            <a:pPr indent="-317500" lvl="0" marL="457200" rtl="0" algn="l">
              <a:lnSpc>
                <a:spcPct val="100000"/>
              </a:lnSpc>
              <a:spcBef>
                <a:spcPts val="1200"/>
              </a:spcBef>
              <a:spcAft>
                <a:spcPts val="0"/>
              </a:spcAft>
              <a:buClr>
                <a:schemeClr val="dk1"/>
              </a:buClr>
              <a:buSzPts val="1400"/>
              <a:buAutoNum type="arabicPeriod"/>
            </a:pPr>
            <a:r>
              <a:rPr lang="ja">
                <a:solidFill>
                  <a:schemeClr val="dk1"/>
                </a:solidFill>
              </a:rPr>
              <a:t>現状の課題（属人性・非効率性）</a:t>
            </a:r>
            <a:endParaRPr>
              <a:solidFill>
                <a:schemeClr val="dk1"/>
              </a:solidFill>
            </a:endParaRPr>
          </a:p>
          <a:p>
            <a:pPr indent="-317500" lvl="0" marL="457200" rtl="0" algn="l">
              <a:lnSpc>
                <a:spcPct val="100000"/>
              </a:lnSpc>
              <a:spcBef>
                <a:spcPts val="0"/>
              </a:spcBef>
              <a:spcAft>
                <a:spcPts val="0"/>
              </a:spcAft>
              <a:buClr>
                <a:schemeClr val="dk1"/>
              </a:buClr>
              <a:buSzPts val="1400"/>
              <a:buAutoNum type="arabicPeriod"/>
            </a:pPr>
            <a:r>
              <a:rPr lang="ja">
                <a:solidFill>
                  <a:schemeClr val="dk1"/>
                </a:solidFill>
              </a:rPr>
              <a:t>業務改善の効果（余力創出と質的向上）</a:t>
            </a:r>
            <a:endParaRPr>
              <a:solidFill>
                <a:schemeClr val="dk1"/>
              </a:solidFill>
            </a:endParaRPr>
          </a:p>
          <a:p>
            <a:pPr indent="0" lvl="0" marL="0" rtl="0" algn="l">
              <a:lnSpc>
                <a:spcPct val="100000"/>
              </a:lnSpc>
              <a:spcBef>
                <a:spcPts val="1200"/>
              </a:spcBef>
              <a:spcAft>
                <a:spcPts val="0"/>
              </a:spcAft>
              <a:buNone/>
            </a:pPr>
            <a:r>
              <a:t/>
            </a:r>
            <a:endParaRPr b="1">
              <a:solidFill>
                <a:schemeClr val="dk1"/>
              </a:solidFill>
            </a:endParaRPr>
          </a:p>
          <a:p>
            <a:pPr indent="0" lvl="0" marL="0" rtl="0" algn="l">
              <a:lnSpc>
                <a:spcPct val="100000"/>
              </a:lnSpc>
              <a:spcBef>
                <a:spcPts val="0"/>
              </a:spcBef>
              <a:spcAft>
                <a:spcPts val="0"/>
              </a:spcAft>
              <a:buNone/>
            </a:pPr>
            <a:r>
              <a:rPr b="1" lang="ja" u="sng">
                <a:solidFill>
                  <a:schemeClr val="dk1"/>
                </a:solidFill>
              </a:rPr>
              <a:t>ミノマワリDXのアプローチ</a:t>
            </a:r>
            <a:r>
              <a:rPr b="1" lang="ja" u="sng">
                <a:solidFill>
                  <a:schemeClr val="dk1"/>
                </a:solidFill>
              </a:rPr>
              <a:t>　　　　  　　　 </a:t>
            </a:r>
            <a:endParaRPr b="1" u="sng">
              <a:solidFill>
                <a:schemeClr val="dk1"/>
              </a:solidFill>
            </a:endParaRPr>
          </a:p>
          <a:p>
            <a:pPr indent="-317500" lvl="0" marL="457200" rtl="0" algn="l">
              <a:lnSpc>
                <a:spcPct val="100000"/>
              </a:lnSpc>
              <a:spcBef>
                <a:spcPts val="1200"/>
              </a:spcBef>
              <a:spcAft>
                <a:spcPts val="0"/>
              </a:spcAft>
              <a:buClr>
                <a:schemeClr val="dk1"/>
              </a:buClr>
              <a:buSzPts val="1400"/>
              <a:buAutoNum type="arabicPeriod"/>
            </a:pPr>
            <a:r>
              <a:rPr lang="ja">
                <a:solidFill>
                  <a:schemeClr val="dk1"/>
                </a:solidFill>
              </a:rPr>
              <a:t>ミノマワリDXとは何か</a:t>
            </a:r>
            <a:endParaRPr>
              <a:solidFill>
                <a:schemeClr val="dk1"/>
              </a:solidFill>
            </a:endParaRPr>
          </a:p>
          <a:p>
            <a:pPr indent="-317500" lvl="0" marL="457200" rtl="0" algn="l">
              <a:lnSpc>
                <a:spcPct val="100000"/>
              </a:lnSpc>
              <a:spcBef>
                <a:spcPts val="0"/>
              </a:spcBef>
              <a:spcAft>
                <a:spcPts val="0"/>
              </a:spcAft>
              <a:buClr>
                <a:schemeClr val="dk1"/>
              </a:buClr>
              <a:buSzPts val="1400"/>
              <a:buAutoNum type="arabicPeriod"/>
            </a:pPr>
            <a:r>
              <a:rPr lang="ja">
                <a:solidFill>
                  <a:schemeClr val="dk1"/>
                </a:solidFill>
              </a:rPr>
              <a:t>対象業務の選定と改善計画</a:t>
            </a:r>
            <a:endParaRPr>
              <a:solidFill>
                <a:schemeClr val="dk1"/>
              </a:solidFill>
            </a:endParaRPr>
          </a:p>
          <a:p>
            <a:pPr indent="-317500" lvl="0" marL="457200" rtl="0" algn="l">
              <a:lnSpc>
                <a:spcPct val="100000"/>
              </a:lnSpc>
              <a:spcBef>
                <a:spcPts val="0"/>
              </a:spcBef>
              <a:spcAft>
                <a:spcPts val="0"/>
              </a:spcAft>
              <a:buClr>
                <a:schemeClr val="dk1"/>
              </a:buClr>
              <a:buSzPts val="1400"/>
              <a:buAutoNum type="arabicPeriod"/>
            </a:pPr>
            <a:r>
              <a:rPr lang="ja">
                <a:solidFill>
                  <a:schemeClr val="dk1"/>
                </a:solidFill>
              </a:rPr>
              <a:t>業務デザインとスキル習得</a:t>
            </a:r>
            <a:endParaRPr>
              <a:solidFill>
                <a:schemeClr val="dk1"/>
              </a:solidFill>
            </a:endParaRPr>
          </a:p>
        </p:txBody>
      </p:sp>
      <p:sp>
        <p:nvSpPr>
          <p:cNvPr id="65" name="Google Shape;65;p14"/>
          <p:cNvSpPr txBox="1"/>
          <p:nvPr/>
        </p:nvSpPr>
        <p:spPr>
          <a:xfrm>
            <a:off x="4956308" y="1147450"/>
            <a:ext cx="3887100" cy="2370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ja" u="sng">
                <a:solidFill>
                  <a:schemeClr val="dk1"/>
                </a:solidFill>
              </a:rPr>
              <a:t>研修の進め方</a:t>
            </a:r>
            <a:r>
              <a:rPr b="1" lang="ja" u="sng">
                <a:solidFill>
                  <a:schemeClr val="dk1"/>
                </a:solidFill>
              </a:rPr>
              <a:t>　　　　　　　　　　　　　　</a:t>
            </a:r>
            <a:endParaRPr b="1" u="sng">
              <a:solidFill>
                <a:schemeClr val="dk1"/>
              </a:solidFill>
            </a:endParaRPr>
          </a:p>
          <a:p>
            <a:pPr indent="-317500" lvl="0" marL="457200" rtl="0" algn="l">
              <a:lnSpc>
                <a:spcPct val="100000"/>
              </a:lnSpc>
              <a:spcBef>
                <a:spcPts val="1200"/>
              </a:spcBef>
              <a:spcAft>
                <a:spcPts val="0"/>
              </a:spcAft>
              <a:buClr>
                <a:schemeClr val="dk1"/>
              </a:buClr>
              <a:buSzPts val="1400"/>
              <a:buAutoNum type="arabicPeriod"/>
            </a:pPr>
            <a:r>
              <a:rPr lang="ja">
                <a:solidFill>
                  <a:schemeClr val="dk1"/>
                </a:solidFill>
              </a:rPr>
              <a:t>DX計画編（計画立案）</a:t>
            </a:r>
            <a:endParaRPr>
              <a:solidFill>
                <a:schemeClr val="dk1"/>
              </a:solidFill>
            </a:endParaRPr>
          </a:p>
          <a:p>
            <a:pPr indent="-317500" lvl="0" marL="457200" rtl="0" algn="l">
              <a:lnSpc>
                <a:spcPct val="100000"/>
              </a:lnSpc>
              <a:spcBef>
                <a:spcPts val="0"/>
              </a:spcBef>
              <a:spcAft>
                <a:spcPts val="0"/>
              </a:spcAft>
              <a:buClr>
                <a:schemeClr val="dk1"/>
              </a:buClr>
              <a:buSzPts val="1400"/>
              <a:buAutoNum type="arabicPeriod"/>
            </a:pPr>
            <a:r>
              <a:rPr lang="ja">
                <a:solidFill>
                  <a:schemeClr val="dk1"/>
                </a:solidFill>
              </a:rPr>
              <a:t>システム構築編（実践的改善）</a:t>
            </a:r>
            <a:endParaRPr>
              <a:solidFill>
                <a:schemeClr val="dk1"/>
              </a:solidFill>
            </a:endParaRPr>
          </a:p>
          <a:p>
            <a:pPr indent="-317500" lvl="0" marL="457200" rtl="0" algn="l">
              <a:lnSpc>
                <a:spcPct val="100000"/>
              </a:lnSpc>
              <a:spcBef>
                <a:spcPts val="0"/>
              </a:spcBef>
              <a:spcAft>
                <a:spcPts val="0"/>
              </a:spcAft>
              <a:buClr>
                <a:schemeClr val="dk1"/>
              </a:buClr>
              <a:buSzPts val="1400"/>
              <a:buAutoNum type="arabicPeriod"/>
            </a:pPr>
            <a:r>
              <a:rPr lang="ja">
                <a:solidFill>
                  <a:schemeClr val="dk1"/>
                </a:solidFill>
              </a:rPr>
              <a:t>スキル習得編（スキル向上）</a:t>
            </a:r>
            <a:endParaRPr>
              <a:solidFill>
                <a:schemeClr val="dk1"/>
              </a:solidFill>
            </a:endParaRPr>
          </a:p>
          <a:p>
            <a:pPr indent="0" lvl="0" marL="0" rtl="0" algn="l">
              <a:lnSpc>
                <a:spcPct val="100000"/>
              </a:lnSpc>
              <a:spcBef>
                <a:spcPts val="1200"/>
              </a:spcBef>
              <a:spcAft>
                <a:spcPts val="0"/>
              </a:spcAft>
              <a:buNone/>
            </a:pPr>
            <a:r>
              <a:t/>
            </a:r>
            <a:endParaRPr b="1">
              <a:solidFill>
                <a:schemeClr val="dk1"/>
              </a:solidFill>
            </a:endParaRPr>
          </a:p>
          <a:p>
            <a:pPr indent="0" lvl="0" marL="0" rtl="0" algn="l">
              <a:lnSpc>
                <a:spcPct val="100000"/>
              </a:lnSpc>
              <a:spcBef>
                <a:spcPts val="0"/>
              </a:spcBef>
              <a:spcAft>
                <a:spcPts val="0"/>
              </a:spcAft>
              <a:buNone/>
            </a:pPr>
            <a:r>
              <a:rPr b="1" lang="ja" u="sng">
                <a:solidFill>
                  <a:schemeClr val="dk1"/>
                </a:solidFill>
              </a:rPr>
              <a:t>成果の発表と評価</a:t>
            </a:r>
            <a:r>
              <a:rPr b="1" lang="ja" u="sng">
                <a:solidFill>
                  <a:schemeClr val="dk1"/>
                </a:solidFill>
              </a:rPr>
              <a:t>　　　　　　　　　　　　</a:t>
            </a:r>
            <a:endParaRPr b="1" u="sng">
              <a:solidFill>
                <a:schemeClr val="dk1"/>
              </a:solidFill>
            </a:endParaRPr>
          </a:p>
          <a:p>
            <a:pPr indent="-317500" lvl="0" marL="457200" rtl="0" algn="l">
              <a:lnSpc>
                <a:spcPct val="100000"/>
              </a:lnSpc>
              <a:spcBef>
                <a:spcPts val="1200"/>
              </a:spcBef>
              <a:spcAft>
                <a:spcPts val="0"/>
              </a:spcAft>
              <a:buClr>
                <a:schemeClr val="dk1"/>
              </a:buClr>
              <a:buSzPts val="1400"/>
              <a:buAutoNum type="arabicPeriod"/>
            </a:pPr>
            <a:r>
              <a:rPr lang="ja">
                <a:solidFill>
                  <a:schemeClr val="dk1"/>
                </a:solidFill>
              </a:rPr>
              <a:t>最終成果発表会</a:t>
            </a:r>
            <a:endParaRPr>
              <a:solidFill>
                <a:schemeClr val="dk1"/>
              </a:solidFill>
            </a:endParaRPr>
          </a:p>
          <a:p>
            <a:pPr indent="-317500" lvl="0" marL="457200" rtl="0" algn="l">
              <a:lnSpc>
                <a:spcPct val="100000"/>
              </a:lnSpc>
              <a:spcBef>
                <a:spcPts val="0"/>
              </a:spcBef>
              <a:spcAft>
                <a:spcPts val="0"/>
              </a:spcAft>
              <a:buClr>
                <a:schemeClr val="dk1"/>
              </a:buClr>
              <a:buSzPts val="1400"/>
              <a:buAutoNum type="arabicPeriod"/>
            </a:pPr>
            <a:r>
              <a:rPr lang="ja">
                <a:solidFill>
                  <a:schemeClr val="dk1"/>
                </a:solidFill>
              </a:rPr>
              <a:t>研修後のフォローアップ</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2"/>
          <p:cNvSpPr txBox="1"/>
          <p:nvPr>
            <p:ph type="title"/>
          </p:nvPr>
        </p:nvSpPr>
        <p:spPr>
          <a:xfrm>
            <a:off x="0" y="-5850"/>
            <a:ext cx="9144000" cy="8469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SzPts val="891"/>
              <a:buNone/>
            </a:pPr>
            <a:r>
              <a:rPr lang="ja" sz="4400">
                <a:solidFill>
                  <a:srgbClr val="000000"/>
                </a:solidFill>
                <a:latin typeface="Yusei Magic"/>
                <a:ea typeface="Yusei Magic"/>
                <a:cs typeface="Yusei Magic"/>
                <a:sym typeface="Yusei Magic"/>
              </a:rPr>
              <a:t>研修全体のスケジュール</a:t>
            </a:r>
            <a:endParaRPr sz="4400">
              <a:solidFill>
                <a:srgbClr val="000000"/>
              </a:solidFill>
              <a:latin typeface="Yusei Magic"/>
              <a:ea typeface="Yusei Magic"/>
              <a:cs typeface="Yusei Magic"/>
              <a:sym typeface="Yusei Magic"/>
            </a:endParaRPr>
          </a:p>
        </p:txBody>
      </p:sp>
      <p:sp>
        <p:nvSpPr>
          <p:cNvPr id="199" name="Google Shape;199;p32"/>
          <p:cNvSpPr txBox="1"/>
          <p:nvPr>
            <p:ph idx="1" type="body"/>
          </p:nvPr>
        </p:nvSpPr>
        <p:spPr>
          <a:xfrm>
            <a:off x="558225" y="2161650"/>
            <a:ext cx="1813500" cy="3861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400">
                <a:solidFill>
                  <a:srgbClr val="434343"/>
                </a:solidFill>
                <a:latin typeface="Meiryo"/>
                <a:ea typeface="Meiryo"/>
                <a:cs typeface="Meiryo"/>
                <a:sym typeface="Meiryo"/>
              </a:rPr>
              <a:t>１.概念把握編</a:t>
            </a:r>
            <a:endParaRPr b="1" sz="1400">
              <a:solidFill>
                <a:srgbClr val="434343"/>
              </a:solidFill>
              <a:latin typeface="Meiryo"/>
              <a:ea typeface="Meiryo"/>
              <a:cs typeface="Meiryo"/>
              <a:sym typeface="Meiryo"/>
            </a:endParaRPr>
          </a:p>
        </p:txBody>
      </p:sp>
      <p:sp>
        <p:nvSpPr>
          <p:cNvPr id="200" name="Google Shape;200;p32"/>
          <p:cNvSpPr txBox="1"/>
          <p:nvPr>
            <p:ph idx="1" type="body"/>
          </p:nvPr>
        </p:nvSpPr>
        <p:spPr>
          <a:xfrm>
            <a:off x="558226" y="2709124"/>
            <a:ext cx="1813500" cy="3861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400">
                <a:solidFill>
                  <a:srgbClr val="434343"/>
                </a:solidFill>
                <a:latin typeface="Meiryo"/>
                <a:ea typeface="Meiryo"/>
                <a:cs typeface="Meiryo"/>
                <a:sym typeface="Meiryo"/>
              </a:rPr>
              <a:t>2.DX計画</a:t>
            </a:r>
            <a:r>
              <a:rPr b="1" lang="ja" sz="1400">
                <a:solidFill>
                  <a:srgbClr val="434343"/>
                </a:solidFill>
                <a:latin typeface="Meiryo"/>
                <a:ea typeface="Meiryo"/>
                <a:cs typeface="Meiryo"/>
                <a:sym typeface="Meiryo"/>
              </a:rPr>
              <a:t>編</a:t>
            </a:r>
            <a:endParaRPr b="1" sz="1400">
              <a:solidFill>
                <a:srgbClr val="434343"/>
              </a:solidFill>
              <a:latin typeface="Meiryo"/>
              <a:ea typeface="Meiryo"/>
              <a:cs typeface="Meiryo"/>
              <a:sym typeface="Meiryo"/>
            </a:endParaRPr>
          </a:p>
        </p:txBody>
      </p:sp>
      <p:sp>
        <p:nvSpPr>
          <p:cNvPr id="201" name="Google Shape;201;p32"/>
          <p:cNvSpPr txBox="1"/>
          <p:nvPr>
            <p:ph idx="1" type="body"/>
          </p:nvPr>
        </p:nvSpPr>
        <p:spPr>
          <a:xfrm>
            <a:off x="558225" y="3256611"/>
            <a:ext cx="1813500" cy="386100"/>
          </a:xfrm>
          <a:prstGeom prst="rect">
            <a:avLst/>
          </a:prstGeom>
          <a:solidFill>
            <a:srgbClr val="F3F3F3"/>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400">
                <a:solidFill>
                  <a:srgbClr val="434343"/>
                </a:solidFill>
                <a:latin typeface="Meiryo"/>
                <a:ea typeface="Meiryo"/>
                <a:cs typeface="Meiryo"/>
                <a:sym typeface="Meiryo"/>
              </a:rPr>
              <a:t>3.システム構築</a:t>
            </a:r>
            <a:r>
              <a:rPr b="1" lang="ja" sz="1400">
                <a:solidFill>
                  <a:srgbClr val="434343"/>
                </a:solidFill>
                <a:latin typeface="Meiryo"/>
                <a:ea typeface="Meiryo"/>
                <a:cs typeface="Meiryo"/>
                <a:sym typeface="Meiryo"/>
              </a:rPr>
              <a:t>編</a:t>
            </a:r>
            <a:endParaRPr b="1" sz="1400">
              <a:solidFill>
                <a:srgbClr val="434343"/>
              </a:solidFill>
              <a:latin typeface="Meiryo"/>
              <a:ea typeface="Meiryo"/>
              <a:cs typeface="Meiryo"/>
              <a:sym typeface="Meiryo"/>
            </a:endParaRPr>
          </a:p>
        </p:txBody>
      </p:sp>
      <p:sp>
        <p:nvSpPr>
          <p:cNvPr id="202" name="Google Shape;202;p32"/>
          <p:cNvSpPr txBox="1"/>
          <p:nvPr>
            <p:ph idx="1" type="body"/>
          </p:nvPr>
        </p:nvSpPr>
        <p:spPr>
          <a:xfrm>
            <a:off x="558232" y="3804085"/>
            <a:ext cx="1813500" cy="386100"/>
          </a:xfrm>
          <a:prstGeom prst="rect">
            <a:avLst/>
          </a:prstGeom>
          <a:solidFill>
            <a:srgbClr val="F3F3F3"/>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400">
                <a:solidFill>
                  <a:srgbClr val="434343"/>
                </a:solidFill>
                <a:latin typeface="Meiryo"/>
                <a:ea typeface="Meiryo"/>
                <a:cs typeface="Meiryo"/>
                <a:sym typeface="Meiryo"/>
              </a:rPr>
              <a:t>４</a:t>
            </a:r>
            <a:r>
              <a:rPr b="1" lang="ja" sz="1400">
                <a:solidFill>
                  <a:srgbClr val="434343"/>
                </a:solidFill>
                <a:latin typeface="Meiryo"/>
                <a:ea typeface="Meiryo"/>
                <a:cs typeface="Meiryo"/>
                <a:sym typeface="Meiryo"/>
              </a:rPr>
              <a:t>.</a:t>
            </a:r>
            <a:r>
              <a:rPr b="1" lang="ja" sz="1400">
                <a:solidFill>
                  <a:srgbClr val="434343"/>
                </a:solidFill>
                <a:latin typeface="Meiryo"/>
                <a:ea typeface="Meiryo"/>
                <a:cs typeface="Meiryo"/>
                <a:sym typeface="Meiryo"/>
              </a:rPr>
              <a:t>スキル習得</a:t>
            </a:r>
            <a:r>
              <a:rPr b="1" lang="ja" sz="1400">
                <a:solidFill>
                  <a:srgbClr val="434343"/>
                </a:solidFill>
                <a:latin typeface="Meiryo"/>
                <a:ea typeface="Meiryo"/>
                <a:cs typeface="Meiryo"/>
                <a:sym typeface="Meiryo"/>
              </a:rPr>
              <a:t>編</a:t>
            </a:r>
            <a:endParaRPr b="1" sz="1400">
              <a:solidFill>
                <a:srgbClr val="434343"/>
              </a:solidFill>
              <a:latin typeface="Meiryo"/>
              <a:ea typeface="Meiryo"/>
              <a:cs typeface="Meiryo"/>
              <a:sym typeface="Meiryo"/>
            </a:endParaRPr>
          </a:p>
        </p:txBody>
      </p:sp>
      <p:sp>
        <p:nvSpPr>
          <p:cNvPr id="203" name="Google Shape;203;p32"/>
          <p:cNvSpPr txBox="1"/>
          <p:nvPr>
            <p:ph idx="1" type="body"/>
          </p:nvPr>
        </p:nvSpPr>
        <p:spPr>
          <a:xfrm>
            <a:off x="2970525" y="2161650"/>
            <a:ext cx="650100" cy="3861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講座</a:t>
            </a:r>
            <a:endParaRPr b="1" sz="1200">
              <a:solidFill>
                <a:srgbClr val="434343"/>
              </a:solidFill>
              <a:latin typeface="Meiryo"/>
              <a:ea typeface="Meiryo"/>
              <a:cs typeface="Meiryo"/>
              <a:sym typeface="Meiryo"/>
            </a:endParaRPr>
          </a:p>
        </p:txBody>
      </p:sp>
      <p:sp>
        <p:nvSpPr>
          <p:cNvPr id="204" name="Google Shape;204;p32"/>
          <p:cNvSpPr txBox="1"/>
          <p:nvPr>
            <p:ph idx="1" type="body"/>
          </p:nvPr>
        </p:nvSpPr>
        <p:spPr>
          <a:xfrm>
            <a:off x="3704325" y="2707925"/>
            <a:ext cx="6501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講座</a:t>
            </a:r>
            <a:endParaRPr b="1" sz="1200">
              <a:solidFill>
                <a:srgbClr val="434343"/>
              </a:solidFill>
              <a:latin typeface="Meiryo"/>
              <a:ea typeface="Meiryo"/>
              <a:cs typeface="Meiryo"/>
              <a:sym typeface="Meiryo"/>
            </a:endParaRPr>
          </a:p>
        </p:txBody>
      </p:sp>
      <p:sp>
        <p:nvSpPr>
          <p:cNvPr id="205" name="Google Shape;205;p32"/>
          <p:cNvSpPr txBox="1"/>
          <p:nvPr>
            <p:ph idx="1" type="body"/>
          </p:nvPr>
        </p:nvSpPr>
        <p:spPr>
          <a:xfrm>
            <a:off x="4628325" y="2707925"/>
            <a:ext cx="6501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計画</a:t>
            </a:r>
            <a:endParaRPr b="1" sz="1200">
              <a:solidFill>
                <a:srgbClr val="434343"/>
              </a:solidFill>
              <a:latin typeface="Meiryo"/>
              <a:ea typeface="Meiryo"/>
              <a:cs typeface="Meiryo"/>
              <a:sym typeface="Meiryo"/>
            </a:endParaRPr>
          </a:p>
        </p:txBody>
      </p:sp>
      <p:sp>
        <p:nvSpPr>
          <p:cNvPr id="206" name="Google Shape;206;p32"/>
          <p:cNvSpPr txBox="1"/>
          <p:nvPr>
            <p:ph idx="1" type="body"/>
          </p:nvPr>
        </p:nvSpPr>
        <p:spPr>
          <a:xfrm>
            <a:off x="5161549" y="3256600"/>
            <a:ext cx="20721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システム再構築</a:t>
            </a:r>
            <a:endParaRPr b="1" sz="1200">
              <a:solidFill>
                <a:srgbClr val="434343"/>
              </a:solidFill>
              <a:latin typeface="Meiryo"/>
              <a:ea typeface="Meiryo"/>
              <a:cs typeface="Meiryo"/>
              <a:sym typeface="Meiryo"/>
            </a:endParaRPr>
          </a:p>
        </p:txBody>
      </p:sp>
      <p:sp>
        <p:nvSpPr>
          <p:cNvPr id="207" name="Google Shape;207;p32"/>
          <p:cNvSpPr txBox="1"/>
          <p:nvPr>
            <p:ph idx="1" type="body"/>
          </p:nvPr>
        </p:nvSpPr>
        <p:spPr>
          <a:xfrm>
            <a:off x="5161425" y="3804075"/>
            <a:ext cx="9852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スキル習得</a:t>
            </a:r>
            <a:endParaRPr b="1" sz="1200">
              <a:solidFill>
                <a:srgbClr val="434343"/>
              </a:solidFill>
              <a:latin typeface="Meiryo"/>
              <a:ea typeface="Meiryo"/>
              <a:cs typeface="Meiryo"/>
              <a:sym typeface="Meiryo"/>
            </a:endParaRPr>
          </a:p>
        </p:txBody>
      </p:sp>
      <p:cxnSp>
        <p:nvCxnSpPr>
          <p:cNvPr id="208" name="Google Shape;208;p32"/>
          <p:cNvCxnSpPr>
            <a:stCxn id="203" idx="2"/>
            <a:endCxn id="204" idx="1"/>
          </p:cNvCxnSpPr>
          <p:nvPr/>
        </p:nvCxnSpPr>
        <p:spPr>
          <a:xfrm flipH="1" rot="-5400000">
            <a:off x="3322875" y="2520450"/>
            <a:ext cx="354300" cy="408900"/>
          </a:xfrm>
          <a:prstGeom prst="bentConnector2">
            <a:avLst/>
          </a:prstGeom>
          <a:noFill/>
          <a:ln cap="flat" cmpd="sng" w="9525">
            <a:solidFill>
              <a:srgbClr val="999999"/>
            </a:solidFill>
            <a:prstDash val="solid"/>
            <a:round/>
            <a:headEnd len="med" w="med" type="none"/>
            <a:tailEnd len="med" w="med" type="triangle"/>
          </a:ln>
        </p:spPr>
      </p:cxnSp>
      <p:cxnSp>
        <p:nvCxnSpPr>
          <p:cNvPr id="209" name="Google Shape;209;p32"/>
          <p:cNvCxnSpPr>
            <a:stCxn id="205" idx="2"/>
            <a:endCxn id="206" idx="1"/>
          </p:cNvCxnSpPr>
          <p:nvPr/>
        </p:nvCxnSpPr>
        <p:spPr>
          <a:xfrm flipH="1" rot="-5400000">
            <a:off x="4880325" y="3169475"/>
            <a:ext cx="354300" cy="208200"/>
          </a:xfrm>
          <a:prstGeom prst="bentConnector2">
            <a:avLst/>
          </a:prstGeom>
          <a:noFill/>
          <a:ln cap="flat" cmpd="sng" w="9525">
            <a:solidFill>
              <a:srgbClr val="999999"/>
            </a:solidFill>
            <a:prstDash val="solid"/>
            <a:round/>
            <a:headEnd len="med" w="med" type="none"/>
            <a:tailEnd len="med" w="med" type="triangle"/>
          </a:ln>
        </p:spPr>
      </p:cxnSp>
      <p:cxnSp>
        <p:nvCxnSpPr>
          <p:cNvPr id="210" name="Google Shape;210;p32"/>
          <p:cNvCxnSpPr>
            <a:stCxn id="204" idx="3"/>
            <a:endCxn id="205" idx="1"/>
          </p:cNvCxnSpPr>
          <p:nvPr/>
        </p:nvCxnSpPr>
        <p:spPr>
          <a:xfrm>
            <a:off x="4354425" y="2902175"/>
            <a:ext cx="273900" cy="0"/>
          </a:xfrm>
          <a:prstGeom prst="straightConnector1">
            <a:avLst/>
          </a:prstGeom>
          <a:noFill/>
          <a:ln cap="flat" cmpd="sng" w="9525">
            <a:solidFill>
              <a:srgbClr val="999999"/>
            </a:solidFill>
            <a:prstDash val="solid"/>
            <a:round/>
            <a:headEnd len="med" w="med" type="none"/>
            <a:tailEnd len="med" w="med" type="triangle"/>
          </a:ln>
        </p:spPr>
      </p:cxnSp>
      <p:sp>
        <p:nvSpPr>
          <p:cNvPr id="211" name="Google Shape;211;p32"/>
          <p:cNvSpPr txBox="1"/>
          <p:nvPr>
            <p:ph idx="1" type="body"/>
          </p:nvPr>
        </p:nvSpPr>
        <p:spPr>
          <a:xfrm>
            <a:off x="2873025" y="1569825"/>
            <a:ext cx="845100" cy="388500"/>
          </a:xfrm>
          <a:prstGeom prst="rect">
            <a:avLst/>
          </a:prstGeom>
          <a:noFill/>
          <a:ln>
            <a:noFill/>
          </a:ln>
        </p:spPr>
        <p:txBody>
          <a:bodyPr anchorCtr="0" anchor="ctr" bIns="91425" lIns="91425" spcFirstLastPara="1" rIns="91425" wrap="square" tIns="91425">
            <a:normAutofit fontScale="70000"/>
          </a:bodyPr>
          <a:lstStyle/>
          <a:p>
            <a:pPr indent="0" lvl="0" marL="0" rtl="0" algn="ctr">
              <a:lnSpc>
                <a:spcPct val="140000"/>
              </a:lnSpc>
              <a:spcBef>
                <a:spcPts val="0"/>
              </a:spcBef>
              <a:spcAft>
                <a:spcPts val="1200"/>
              </a:spcAft>
              <a:buNone/>
            </a:pPr>
            <a:r>
              <a:rPr b="1" lang="ja">
                <a:solidFill>
                  <a:srgbClr val="434343"/>
                </a:solidFill>
                <a:latin typeface="Meiryo"/>
                <a:ea typeface="Meiryo"/>
                <a:cs typeface="Meiryo"/>
                <a:sym typeface="Meiryo"/>
              </a:rPr>
              <a:t>1月</a:t>
            </a:r>
            <a:endParaRPr b="1">
              <a:solidFill>
                <a:srgbClr val="434343"/>
              </a:solidFill>
              <a:latin typeface="Meiryo"/>
              <a:ea typeface="Meiryo"/>
              <a:cs typeface="Meiryo"/>
              <a:sym typeface="Meiryo"/>
            </a:endParaRPr>
          </a:p>
        </p:txBody>
      </p:sp>
      <p:sp>
        <p:nvSpPr>
          <p:cNvPr id="212" name="Google Shape;212;p32"/>
          <p:cNvSpPr txBox="1"/>
          <p:nvPr>
            <p:ph idx="1" type="body"/>
          </p:nvPr>
        </p:nvSpPr>
        <p:spPr>
          <a:xfrm>
            <a:off x="4397025" y="1569825"/>
            <a:ext cx="845100" cy="388500"/>
          </a:xfrm>
          <a:prstGeom prst="rect">
            <a:avLst/>
          </a:prstGeom>
          <a:noFill/>
          <a:ln>
            <a:noFill/>
          </a:ln>
        </p:spPr>
        <p:txBody>
          <a:bodyPr anchorCtr="0" anchor="ctr" bIns="91425" lIns="91425" spcFirstLastPara="1" rIns="91425" wrap="square" tIns="91425">
            <a:normAutofit fontScale="70000"/>
          </a:bodyPr>
          <a:lstStyle/>
          <a:p>
            <a:pPr indent="0" lvl="0" marL="0" rtl="0" algn="ctr">
              <a:lnSpc>
                <a:spcPct val="140000"/>
              </a:lnSpc>
              <a:spcBef>
                <a:spcPts val="0"/>
              </a:spcBef>
              <a:spcAft>
                <a:spcPts val="1200"/>
              </a:spcAft>
              <a:buNone/>
            </a:pPr>
            <a:r>
              <a:rPr b="1" lang="ja">
                <a:solidFill>
                  <a:srgbClr val="434343"/>
                </a:solidFill>
                <a:latin typeface="Meiryo"/>
                <a:ea typeface="Meiryo"/>
                <a:cs typeface="Meiryo"/>
                <a:sym typeface="Meiryo"/>
              </a:rPr>
              <a:t>2</a:t>
            </a:r>
            <a:r>
              <a:rPr b="1" lang="ja">
                <a:solidFill>
                  <a:srgbClr val="434343"/>
                </a:solidFill>
                <a:latin typeface="Meiryo"/>
                <a:ea typeface="Meiryo"/>
                <a:cs typeface="Meiryo"/>
                <a:sym typeface="Meiryo"/>
              </a:rPr>
              <a:t>月</a:t>
            </a:r>
            <a:endParaRPr b="1">
              <a:solidFill>
                <a:srgbClr val="434343"/>
              </a:solidFill>
              <a:latin typeface="Meiryo"/>
              <a:ea typeface="Meiryo"/>
              <a:cs typeface="Meiryo"/>
              <a:sym typeface="Meiryo"/>
            </a:endParaRPr>
          </a:p>
        </p:txBody>
      </p:sp>
      <p:sp>
        <p:nvSpPr>
          <p:cNvPr id="213" name="Google Shape;213;p32"/>
          <p:cNvSpPr txBox="1"/>
          <p:nvPr>
            <p:ph idx="1" type="body"/>
          </p:nvPr>
        </p:nvSpPr>
        <p:spPr>
          <a:xfrm>
            <a:off x="5921025" y="1569825"/>
            <a:ext cx="845100" cy="388500"/>
          </a:xfrm>
          <a:prstGeom prst="rect">
            <a:avLst/>
          </a:prstGeom>
          <a:noFill/>
          <a:ln>
            <a:noFill/>
          </a:ln>
        </p:spPr>
        <p:txBody>
          <a:bodyPr anchorCtr="0" anchor="ctr" bIns="91425" lIns="91425" spcFirstLastPara="1" rIns="91425" wrap="square" tIns="91425">
            <a:normAutofit fontScale="70000"/>
          </a:bodyPr>
          <a:lstStyle/>
          <a:p>
            <a:pPr indent="0" lvl="0" marL="0" rtl="0" algn="ctr">
              <a:lnSpc>
                <a:spcPct val="140000"/>
              </a:lnSpc>
              <a:spcBef>
                <a:spcPts val="0"/>
              </a:spcBef>
              <a:spcAft>
                <a:spcPts val="1200"/>
              </a:spcAft>
              <a:buNone/>
            </a:pPr>
            <a:r>
              <a:rPr b="1" lang="ja">
                <a:solidFill>
                  <a:srgbClr val="434343"/>
                </a:solidFill>
                <a:latin typeface="Meiryo"/>
                <a:ea typeface="Meiryo"/>
                <a:cs typeface="Meiryo"/>
                <a:sym typeface="Meiryo"/>
              </a:rPr>
              <a:t>3</a:t>
            </a:r>
            <a:r>
              <a:rPr b="1" lang="ja">
                <a:solidFill>
                  <a:srgbClr val="434343"/>
                </a:solidFill>
                <a:latin typeface="Meiryo"/>
                <a:ea typeface="Meiryo"/>
                <a:cs typeface="Meiryo"/>
                <a:sym typeface="Meiryo"/>
              </a:rPr>
              <a:t>月</a:t>
            </a:r>
            <a:endParaRPr b="1">
              <a:solidFill>
                <a:srgbClr val="434343"/>
              </a:solidFill>
              <a:latin typeface="Meiryo"/>
              <a:ea typeface="Meiryo"/>
              <a:cs typeface="Meiryo"/>
              <a:sym typeface="Meiryo"/>
            </a:endParaRPr>
          </a:p>
        </p:txBody>
      </p:sp>
      <p:sp>
        <p:nvSpPr>
          <p:cNvPr id="214" name="Google Shape;214;p32"/>
          <p:cNvSpPr txBox="1"/>
          <p:nvPr>
            <p:ph idx="1" type="body"/>
          </p:nvPr>
        </p:nvSpPr>
        <p:spPr>
          <a:xfrm>
            <a:off x="7445025" y="1569825"/>
            <a:ext cx="845100" cy="388500"/>
          </a:xfrm>
          <a:prstGeom prst="rect">
            <a:avLst/>
          </a:prstGeom>
          <a:noFill/>
          <a:ln>
            <a:noFill/>
          </a:ln>
        </p:spPr>
        <p:txBody>
          <a:bodyPr anchorCtr="0" anchor="ctr" bIns="91425" lIns="91425" spcFirstLastPara="1" rIns="91425" wrap="square" tIns="91425">
            <a:normAutofit fontScale="70000"/>
          </a:bodyPr>
          <a:lstStyle/>
          <a:p>
            <a:pPr indent="0" lvl="0" marL="0" rtl="0" algn="ctr">
              <a:lnSpc>
                <a:spcPct val="140000"/>
              </a:lnSpc>
              <a:spcBef>
                <a:spcPts val="0"/>
              </a:spcBef>
              <a:spcAft>
                <a:spcPts val="1200"/>
              </a:spcAft>
              <a:buNone/>
            </a:pPr>
            <a:r>
              <a:rPr b="1" lang="ja">
                <a:solidFill>
                  <a:srgbClr val="434343"/>
                </a:solidFill>
                <a:latin typeface="Meiryo"/>
                <a:ea typeface="Meiryo"/>
                <a:cs typeface="Meiryo"/>
                <a:sym typeface="Meiryo"/>
              </a:rPr>
              <a:t>4</a:t>
            </a:r>
            <a:r>
              <a:rPr b="1" lang="ja">
                <a:solidFill>
                  <a:srgbClr val="434343"/>
                </a:solidFill>
                <a:latin typeface="Meiryo"/>
                <a:ea typeface="Meiryo"/>
                <a:cs typeface="Meiryo"/>
                <a:sym typeface="Meiryo"/>
              </a:rPr>
              <a:t>月</a:t>
            </a:r>
            <a:endParaRPr b="1">
              <a:solidFill>
                <a:srgbClr val="434343"/>
              </a:solidFill>
              <a:latin typeface="Meiryo"/>
              <a:ea typeface="Meiryo"/>
              <a:cs typeface="Meiryo"/>
              <a:sym typeface="Meiryo"/>
            </a:endParaRPr>
          </a:p>
        </p:txBody>
      </p:sp>
      <p:sp>
        <p:nvSpPr>
          <p:cNvPr id="215" name="Google Shape;215;p32"/>
          <p:cNvSpPr txBox="1"/>
          <p:nvPr>
            <p:ph idx="1" type="body"/>
          </p:nvPr>
        </p:nvSpPr>
        <p:spPr>
          <a:xfrm>
            <a:off x="7060875" y="2707925"/>
            <a:ext cx="6501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再計画</a:t>
            </a:r>
            <a:endParaRPr b="1" sz="1200">
              <a:solidFill>
                <a:srgbClr val="434343"/>
              </a:solidFill>
              <a:latin typeface="Meiryo"/>
              <a:ea typeface="Meiryo"/>
              <a:cs typeface="Meiryo"/>
              <a:sym typeface="Meiryo"/>
            </a:endParaRPr>
          </a:p>
        </p:txBody>
      </p:sp>
      <p:cxnSp>
        <p:nvCxnSpPr>
          <p:cNvPr id="216" name="Google Shape;216;p32"/>
          <p:cNvCxnSpPr>
            <a:stCxn id="206" idx="3"/>
            <a:endCxn id="215" idx="2"/>
          </p:cNvCxnSpPr>
          <p:nvPr/>
        </p:nvCxnSpPr>
        <p:spPr>
          <a:xfrm flipH="1" rot="10800000">
            <a:off x="7233649" y="3096550"/>
            <a:ext cx="152400" cy="354300"/>
          </a:xfrm>
          <a:prstGeom prst="bentConnector2">
            <a:avLst/>
          </a:prstGeom>
          <a:noFill/>
          <a:ln cap="flat" cmpd="sng" w="9525">
            <a:solidFill>
              <a:srgbClr val="999999"/>
            </a:solidFill>
            <a:prstDash val="solid"/>
            <a:round/>
            <a:headEnd len="med" w="med" type="none"/>
            <a:tailEnd len="med" w="med" type="triangle"/>
          </a:ln>
        </p:spPr>
      </p:cxnSp>
      <p:sp>
        <p:nvSpPr>
          <p:cNvPr id="217" name="Google Shape;217;p32"/>
          <p:cNvSpPr txBox="1"/>
          <p:nvPr>
            <p:ph idx="1" type="body"/>
          </p:nvPr>
        </p:nvSpPr>
        <p:spPr>
          <a:xfrm>
            <a:off x="5626788" y="2709125"/>
            <a:ext cx="10857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fontScale="92500"/>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グループ分け</a:t>
            </a:r>
            <a:endParaRPr b="1" sz="1200">
              <a:solidFill>
                <a:srgbClr val="434343"/>
              </a:solidFill>
              <a:latin typeface="Meiryo"/>
              <a:ea typeface="Meiryo"/>
              <a:cs typeface="Meiryo"/>
              <a:sym typeface="Meiryo"/>
            </a:endParaRPr>
          </a:p>
        </p:txBody>
      </p:sp>
      <p:cxnSp>
        <p:nvCxnSpPr>
          <p:cNvPr id="218" name="Google Shape;218;p32"/>
          <p:cNvCxnSpPr>
            <a:stCxn id="205" idx="3"/>
            <a:endCxn id="217" idx="1"/>
          </p:cNvCxnSpPr>
          <p:nvPr/>
        </p:nvCxnSpPr>
        <p:spPr>
          <a:xfrm>
            <a:off x="5278425" y="2902175"/>
            <a:ext cx="348300" cy="1200"/>
          </a:xfrm>
          <a:prstGeom prst="straightConnector1">
            <a:avLst/>
          </a:prstGeom>
          <a:noFill/>
          <a:ln cap="flat" cmpd="sng" w="9525">
            <a:solidFill>
              <a:srgbClr val="999999"/>
            </a:solidFill>
            <a:prstDash val="solid"/>
            <a:round/>
            <a:headEnd len="med" w="med" type="none"/>
            <a:tailEnd len="med" w="med" type="triangle"/>
          </a:ln>
        </p:spPr>
      </p:cxnSp>
      <p:cxnSp>
        <p:nvCxnSpPr>
          <p:cNvPr id="219" name="Google Shape;219;p32"/>
          <p:cNvCxnSpPr>
            <a:stCxn id="217" idx="3"/>
            <a:endCxn id="215" idx="1"/>
          </p:cNvCxnSpPr>
          <p:nvPr/>
        </p:nvCxnSpPr>
        <p:spPr>
          <a:xfrm flipH="1" rot="10800000">
            <a:off x="6712488" y="2902175"/>
            <a:ext cx="348300" cy="1200"/>
          </a:xfrm>
          <a:prstGeom prst="straightConnector1">
            <a:avLst/>
          </a:prstGeom>
          <a:noFill/>
          <a:ln cap="flat" cmpd="sng" w="9525">
            <a:solidFill>
              <a:srgbClr val="999999"/>
            </a:solidFill>
            <a:prstDash val="solid"/>
            <a:round/>
            <a:headEnd len="med" w="med" type="none"/>
            <a:tailEnd len="med" w="med" type="triangle"/>
          </a:ln>
        </p:spPr>
      </p:cxnSp>
      <p:cxnSp>
        <p:nvCxnSpPr>
          <p:cNvPr id="220" name="Google Shape;220;p32"/>
          <p:cNvCxnSpPr>
            <a:stCxn id="215" idx="0"/>
            <a:endCxn id="205" idx="0"/>
          </p:cNvCxnSpPr>
          <p:nvPr/>
        </p:nvCxnSpPr>
        <p:spPr>
          <a:xfrm rot="5400000">
            <a:off x="6169275" y="1491875"/>
            <a:ext cx="600" cy="2432700"/>
          </a:xfrm>
          <a:prstGeom prst="bentConnector3">
            <a:avLst>
              <a:gd fmla="val -39687500" name="adj1"/>
            </a:avLst>
          </a:prstGeom>
          <a:noFill/>
          <a:ln cap="flat" cmpd="sng" w="9525">
            <a:solidFill>
              <a:srgbClr val="999999"/>
            </a:solidFill>
            <a:prstDash val="solid"/>
            <a:round/>
            <a:headEnd len="med" w="med" type="none"/>
            <a:tailEnd len="med" w="med" type="triangle"/>
          </a:ln>
        </p:spPr>
      </p:cxnSp>
      <p:cxnSp>
        <p:nvCxnSpPr>
          <p:cNvPr id="221" name="Google Shape;221;p32"/>
          <p:cNvCxnSpPr/>
          <p:nvPr/>
        </p:nvCxnSpPr>
        <p:spPr>
          <a:xfrm flipH="1">
            <a:off x="5589450" y="3649300"/>
            <a:ext cx="2100" cy="153600"/>
          </a:xfrm>
          <a:prstGeom prst="straightConnector1">
            <a:avLst/>
          </a:prstGeom>
          <a:noFill/>
          <a:ln cap="flat" cmpd="sng" w="9525">
            <a:solidFill>
              <a:srgbClr val="999999"/>
            </a:solidFill>
            <a:prstDash val="solid"/>
            <a:round/>
            <a:headEnd len="med" w="med" type="none"/>
            <a:tailEnd len="med" w="med" type="triangle"/>
          </a:ln>
        </p:spPr>
      </p:cxnSp>
      <p:cxnSp>
        <p:nvCxnSpPr>
          <p:cNvPr id="222" name="Google Shape;222;p32"/>
          <p:cNvCxnSpPr/>
          <p:nvPr/>
        </p:nvCxnSpPr>
        <p:spPr>
          <a:xfrm flipH="1">
            <a:off x="5769225" y="3648250"/>
            <a:ext cx="3300" cy="155700"/>
          </a:xfrm>
          <a:prstGeom prst="straightConnector1">
            <a:avLst/>
          </a:prstGeom>
          <a:noFill/>
          <a:ln cap="flat" cmpd="sng" w="9525">
            <a:solidFill>
              <a:srgbClr val="999999"/>
            </a:solidFill>
            <a:prstDash val="solid"/>
            <a:round/>
            <a:headEnd len="med" w="med" type="triangle"/>
            <a:tailEnd len="med" w="med" type="none"/>
          </a:ln>
        </p:spPr>
      </p:cxnSp>
      <p:sp>
        <p:nvSpPr>
          <p:cNvPr id="223" name="Google Shape;223;p32"/>
          <p:cNvSpPr txBox="1"/>
          <p:nvPr>
            <p:ph idx="1" type="body"/>
          </p:nvPr>
        </p:nvSpPr>
        <p:spPr>
          <a:xfrm>
            <a:off x="6248483" y="3805275"/>
            <a:ext cx="985200" cy="3885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1200"/>
              </a:spcAft>
              <a:buNone/>
            </a:pPr>
            <a:r>
              <a:rPr b="1" lang="ja" sz="1200">
                <a:solidFill>
                  <a:srgbClr val="434343"/>
                </a:solidFill>
                <a:latin typeface="Meiryo"/>
                <a:ea typeface="Meiryo"/>
                <a:cs typeface="Meiryo"/>
                <a:sym typeface="Meiryo"/>
              </a:rPr>
              <a:t>キャンプ</a:t>
            </a:r>
            <a:endParaRPr b="1" sz="1200">
              <a:solidFill>
                <a:srgbClr val="434343"/>
              </a:solidFill>
              <a:latin typeface="Meiryo"/>
              <a:ea typeface="Meiryo"/>
              <a:cs typeface="Meiryo"/>
              <a:sym typeface="Meiryo"/>
            </a:endParaRPr>
          </a:p>
        </p:txBody>
      </p:sp>
      <p:cxnSp>
        <p:nvCxnSpPr>
          <p:cNvPr id="224" name="Google Shape;224;p32"/>
          <p:cNvCxnSpPr/>
          <p:nvPr/>
        </p:nvCxnSpPr>
        <p:spPr>
          <a:xfrm flipH="1">
            <a:off x="6656250" y="3649300"/>
            <a:ext cx="2100" cy="153600"/>
          </a:xfrm>
          <a:prstGeom prst="straightConnector1">
            <a:avLst/>
          </a:prstGeom>
          <a:noFill/>
          <a:ln cap="flat" cmpd="sng" w="9525">
            <a:solidFill>
              <a:srgbClr val="999999"/>
            </a:solidFill>
            <a:prstDash val="solid"/>
            <a:round/>
            <a:headEnd len="med" w="med" type="none"/>
            <a:tailEnd len="med" w="med" type="triangle"/>
          </a:ln>
        </p:spPr>
      </p:cxnSp>
      <p:cxnSp>
        <p:nvCxnSpPr>
          <p:cNvPr id="225" name="Google Shape;225;p32"/>
          <p:cNvCxnSpPr/>
          <p:nvPr/>
        </p:nvCxnSpPr>
        <p:spPr>
          <a:xfrm flipH="1">
            <a:off x="6836025" y="3648250"/>
            <a:ext cx="3300" cy="155700"/>
          </a:xfrm>
          <a:prstGeom prst="straightConnector1">
            <a:avLst/>
          </a:prstGeom>
          <a:noFill/>
          <a:ln cap="flat" cmpd="sng" w="9525">
            <a:solidFill>
              <a:srgbClr val="999999"/>
            </a:solidFill>
            <a:prstDash val="solid"/>
            <a:round/>
            <a:headEnd len="med" w="med" type="triangle"/>
            <a:tailEnd len="med" w="med" type="none"/>
          </a:ln>
        </p:spPr>
      </p:cxnSp>
      <p:sp>
        <p:nvSpPr>
          <p:cNvPr id="226" name="Google Shape;226;p32"/>
          <p:cNvSpPr txBox="1"/>
          <p:nvPr>
            <p:ph idx="1" type="body"/>
          </p:nvPr>
        </p:nvSpPr>
        <p:spPr>
          <a:xfrm>
            <a:off x="7932500" y="2161650"/>
            <a:ext cx="493800" cy="20322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40000"/>
              </a:lnSpc>
              <a:spcBef>
                <a:spcPts val="0"/>
              </a:spcBef>
              <a:spcAft>
                <a:spcPts val="0"/>
              </a:spcAft>
              <a:buNone/>
            </a:pPr>
            <a:r>
              <a:rPr b="1" lang="ja" sz="1200">
                <a:solidFill>
                  <a:srgbClr val="434343"/>
                </a:solidFill>
                <a:latin typeface="Meiryo"/>
                <a:ea typeface="Meiryo"/>
                <a:cs typeface="Meiryo"/>
                <a:sym typeface="Meiryo"/>
              </a:rPr>
              <a:t>５</a:t>
            </a:r>
            <a:endParaRPr b="1" sz="1200">
              <a:solidFill>
                <a:srgbClr val="434343"/>
              </a:solidFill>
              <a:latin typeface="Meiryo"/>
              <a:ea typeface="Meiryo"/>
              <a:cs typeface="Meiryo"/>
              <a:sym typeface="Meiryo"/>
            </a:endParaRPr>
          </a:p>
          <a:p>
            <a:pPr indent="0" lvl="0" marL="0" rtl="0" algn="r">
              <a:lnSpc>
                <a:spcPct val="140000"/>
              </a:lnSpc>
              <a:spcBef>
                <a:spcPts val="1200"/>
              </a:spcBef>
              <a:spcAft>
                <a:spcPts val="0"/>
              </a:spcAft>
              <a:buNone/>
            </a:pPr>
            <a:r>
              <a:rPr b="1" lang="ja" sz="1200">
                <a:solidFill>
                  <a:srgbClr val="434343"/>
                </a:solidFill>
                <a:latin typeface="Meiryo"/>
                <a:ea typeface="Meiryo"/>
                <a:cs typeface="Meiryo"/>
                <a:sym typeface="Meiryo"/>
              </a:rPr>
              <a:t>．</a:t>
            </a:r>
            <a:endParaRPr b="1" sz="1200">
              <a:solidFill>
                <a:srgbClr val="434343"/>
              </a:solidFill>
              <a:latin typeface="Meiryo"/>
              <a:ea typeface="Meiryo"/>
              <a:cs typeface="Meiryo"/>
              <a:sym typeface="Meiryo"/>
            </a:endParaRPr>
          </a:p>
          <a:p>
            <a:pPr indent="0" lvl="0" marL="0" rtl="0" algn="ctr">
              <a:lnSpc>
                <a:spcPct val="140000"/>
              </a:lnSpc>
              <a:spcBef>
                <a:spcPts val="1200"/>
              </a:spcBef>
              <a:spcAft>
                <a:spcPts val="0"/>
              </a:spcAft>
              <a:buNone/>
            </a:pPr>
            <a:r>
              <a:rPr b="1" lang="ja" sz="1200">
                <a:solidFill>
                  <a:srgbClr val="434343"/>
                </a:solidFill>
                <a:latin typeface="Meiryo"/>
                <a:ea typeface="Meiryo"/>
                <a:cs typeface="Meiryo"/>
                <a:sym typeface="Meiryo"/>
              </a:rPr>
              <a:t>発</a:t>
            </a:r>
            <a:endParaRPr b="1" sz="1200">
              <a:solidFill>
                <a:srgbClr val="434343"/>
              </a:solidFill>
              <a:latin typeface="Meiryo"/>
              <a:ea typeface="Meiryo"/>
              <a:cs typeface="Meiryo"/>
              <a:sym typeface="Meiryo"/>
            </a:endParaRPr>
          </a:p>
          <a:p>
            <a:pPr indent="0" lvl="0" marL="0" rtl="0" algn="ctr">
              <a:lnSpc>
                <a:spcPct val="140000"/>
              </a:lnSpc>
              <a:spcBef>
                <a:spcPts val="1200"/>
              </a:spcBef>
              <a:spcAft>
                <a:spcPts val="1200"/>
              </a:spcAft>
              <a:buNone/>
            </a:pPr>
            <a:r>
              <a:rPr b="1" lang="ja" sz="1200">
                <a:solidFill>
                  <a:srgbClr val="434343"/>
                </a:solidFill>
                <a:latin typeface="Meiryo"/>
                <a:ea typeface="Meiryo"/>
                <a:cs typeface="Meiryo"/>
                <a:sym typeface="Meiryo"/>
              </a:rPr>
              <a:t>表</a:t>
            </a:r>
            <a:endParaRPr b="1" sz="1200">
              <a:solidFill>
                <a:srgbClr val="434343"/>
              </a:solidFill>
              <a:latin typeface="Meiryo"/>
              <a:ea typeface="Meiryo"/>
              <a:cs typeface="Meiryo"/>
              <a:sym typeface="Meiry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3"/>
          <p:cNvSpPr txBox="1"/>
          <p:nvPr>
            <p:ph idx="1" type="body"/>
          </p:nvPr>
        </p:nvSpPr>
        <p:spPr>
          <a:xfrm>
            <a:off x="107149" y="1857564"/>
            <a:ext cx="8911500" cy="16221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1200"/>
              </a:spcAft>
              <a:buClr>
                <a:schemeClr val="dk1"/>
              </a:buClr>
              <a:buSzPts val="1100"/>
              <a:buFont typeface="Arial"/>
              <a:buNone/>
            </a:pPr>
            <a:r>
              <a:rPr b="1" lang="ja" sz="1400" u="sng">
                <a:solidFill>
                  <a:schemeClr val="dk1"/>
                </a:solidFill>
                <a:latin typeface="Meiryo"/>
                <a:ea typeface="Meiryo"/>
                <a:cs typeface="Meiryo"/>
                <a:sym typeface="Meiryo"/>
              </a:rPr>
              <a:t>スケジュール</a:t>
            </a:r>
            <a:endParaRPr sz="1100">
              <a:solidFill>
                <a:schemeClr val="dk1"/>
              </a:solidFill>
              <a:latin typeface="Meiryo"/>
              <a:ea typeface="Meiryo"/>
              <a:cs typeface="Meiryo"/>
              <a:sym typeface="Meiryo"/>
            </a:endParaRPr>
          </a:p>
        </p:txBody>
      </p:sp>
      <p:sp>
        <p:nvSpPr>
          <p:cNvPr id="232" name="Google Shape;232;p33"/>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１．本研修「概念把握編」の要約</a:t>
            </a:r>
            <a:endParaRPr>
              <a:latin typeface="Meiryo"/>
              <a:ea typeface="Meiryo"/>
              <a:cs typeface="Meiryo"/>
              <a:sym typeface="Meiryo"/>
            </a:endParaRPr>
          </a:p>
        </p:txBody>
      </p:sp>
      <p:sp>
        <p:nvSpPr>
          <p:cNvPr id="233" name="Google Shape;233;p33"/>
          <p:cNvSpPr txBox="1"/>
          <p:nvPr>
            <p:ph idx="1" type="body"/>
          </p:nvPr>
        </p:nvSpPr>
        <p:spPr>
          <a:xfrm>
            <a:off x="107175" y="540650"/>
            <a:ext cx="44649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ミノマワリDXの目的設定</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b="1" lang="ja" sz="1200">
                <a:solidFill>
                  <a:schemeClr val="dk1"/>
                </a:solidFill>
                <a:latin typeface="Meiryo"/>
                <a:ea typeface="Meiryo"/>
                <a:cs typeface="Meiryo"/>
                <a:sym typeface="Meiryo"/>
              </a:rPr>
              <a:t>　　目的</a:t>
            </a:r>
            <a:r>
              <a:rPr lang="ja" sz="1200">
                <a:solidFill>
                  <a:schemeClr val="dk1"/>
                </a:solidFill>
                <a:latin typeface="Meiryo"/>
                <a:ea typeface="Meiryo"/>
                <a:cs typeface="Meiryo"/>
                <a:sym typeface="Meiryo"/>
              </a:rPr>
              <a:t>　身の回り業務を改善し余力を創出</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想定成果　</a:t>
            </a:r>
            <a:r>
              <a:rPr lang="ja" sz="1200">
                <a:solidFill>
                  <a:schemeClr val="dk1"/>
                </a:solidFill>
                <a:latin typeface="Meiryo"/>
                <a:ea typeface="Meiryo"/>
                <a:cs typeface="Meiryo"/>
                <a:sym typeface="Meiryo"/>
              </a:rPr>
              <a:t>業務フロー/システム改善・スキル向上</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間接成果　</a:t>
            </a:r>
            <a:r>
              <a:rPr lang="ja" sz="1200">
                <a:solidFill>
                  <a:schemeClr val="dk1"/>
                </a:solidFill>
                <a:latin typeface="Meiryo"/>
                <a:ea typeface="Meiryo"/>
                <a:cs typeface="Meiryo"/>
                <a:sym typeface="Meiryo"/>
              </a:rPr>
              <a:t>ゼロ化実施の部分的支援</a:t>
            </a:r>
            <a:endParaRPr sz="1200">
              <a:solidFill>
                <a:schemeClr val="dk1"/>
              </a:solidFill>
              <a:latin typeface="Meiryo"/>
              <a:ea typeface="Meiryo"/>
              <a:cs typeface="Meiryo"/>
              <a:sym typeface="Meiryo"/>
            </a:endParaRPr>
          </a:p>
        </p:txBody>
      </p:sp>
      <p:sp>
        <p:nvSpPr>
          <p:cNvPr id="234" name="Google Shape;234;p33"/>
          <p:cNvSpPr txBox="1"/>
          <p:nvPr/>
        </p:nvSpPr>
        <p:spPr>
          <a:xfrm>
            <a:off x="7131564" y="153275"/>
            <a:ext cx="4190400" cy="369300"/>
          </a:xfrm>
          <a:prstGeom prst="rect">
            <a:avLst/>
          </a:prstGeom>
          <a:solidFill>
            <a:srgbClr val="F3F3F3"/>
          </a:solid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t/>
            </a:r>
            <a:endParaRPr sz="1200">
              <a:solidFill>
                <a:schemeClr val="dk1"/>
              </a:solidFill>
              <a:latin typeface="Meiryo"/>
              <a:ea typeface="Meiryo"/>
              <a:cs typeface="Meiryo"/>
              <a:sym typeface="Meiryo"/>
            </a:endParaRPr>
          </a:p>
        </p:txBody>
      </p:sp>
      <p:sp>
        <p:nvSpPr>
          <p:cNvPr id="235" name="Google Shape;235;p33"/>
          <p:cNvSpPr txBox="1"/>
          <p:nvPr>
            <p:ph idx="1" type="body"/>
          </p:nvPr>
        </p:nvSpPr>
        <p:spPr>
          <a:xfrm>
            <a:off x="4635876" y="540650"/>
            <a:ext cx="43827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研修内容</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本研修よりスタートし部門を下記４つに分け実施、</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３カ月後の卒業発表で修了とする。</a:t>
            </a:r>
            <a:endParaRPr sz="1200">
              <a:solidFill>
                <a:schemeClr val="dk1"/>
              </a:solidFill>
              <a:latin typeface="Meiryo"/>
              <a:ea typeface="Meiryo"/>
              <a:cs typeface="Meiryo"/>
              <a:sym typeface="Meiryo"/>
            </a:endParaRPr>
          </a:p>
        </p:txBody>
      </p:sp>
      <p:sp>
        <p:nvSpPr>
          <p:cNvPr id="236" name="Google Shape;236;p33"/>
          <p:cNvSpPr txBox="1"/>
          <p:nvPr>
            <p:ph idx="1" type="body"/>
          </p:nvPr>
        </p:nvSpPr>
        <p:spPr>
          <a:xfrm>
            <a:off x="759177" y="2275408"/>
            <a:ext cx="1404600" cy="210600"/>
          </a:xfrm>
          <a:prstGeom prst="rect">
            <a:avLst/>
          </a:prstGeom>
          <a:solidFill>
            <a:schemeClr val="accent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１.概念把握編</a:t>
            </a:r>
            <a:endParaRPr b="1" sz="1000">
              <a:solidFill>
                <a:srgbClr val="434343"/>
              </a:solidFill>
              <a:latin typeface="Meiryo"/>
              <a:ea typeface="Meiryo"/>
              <a:cs typeface="Meiryo"/>
              <a:sym typeface="Meiryo"/>
            </a:endParaRPr>
          </a:p>
        </p:txBody>
      </p:sp>
      <p:sp>
        <p:nvSpPr>
          <p:cNvPr id="237" name="Google Shape;237;p33"/>
          <p:cNvSpPr txBox="1"/>
          <p:nvPr>
            <p:ph idx="1" type="body"/>
          </p:nvPr>
        </p:nvSpPr>
        <p:spPr>
          <a:xfrm>
            <a:off x="759178" y="2573975"/>
            <a:ext cx="1404600" cy="210600"/>
          </a:xfrm>
          <a:prstGeom prst="rect">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2.DX計画編</a:t>
            </a:r>
            <a:endParaRPr b="1" sz="1000">
              <a:solidFill>
                <a:srgbClr val="434343"/>
              </a:solidFill>
              <a:latin typeface="Meiryo"/>
              <a:ea typeface="Meiryo"/>
              <a:cs typeface="Meiryo"/>
              <a:sym typeface="Meiryo"/>
            </a:endParaRPr>
          </a:p>
        </p:txBody>
      </p:sp>
      <p:sp>
        <p:nvSpPr>
          <p:cNvPr id="238" name="Google Shape;238;p33"/>
          <p:cNvSpPr txBox="1"/>
          <p:nvPr>
            <p:ph idx="1" type="body"/>
          </p:nvPr>
        </p:nvSpPr>
        <p:spPr>
          <a:xfrm>
            <a:off x="759177" y="2872549"/>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3.システム構築編</a:t>
            </a:r>
            <a:endParaRPr b="1" sz="1000">
              <a:solidFill>
                <a:srgbClr val="434343"/>
              </a:solidFill>
              <a:latin typeface="Meiryo"/>
              <a:ea typeface="Meiryo"/>
              <a:cs typeface="Meiryo"/>
              <a:sym typeface="Meiryo"/>
            </a:endParaRPr>
          </a:p>
        </p:txBody>
      </p:sp>
      <p:sp>
        <p:nvSpPr>
          <p:cNvPr id="239" name="Google Shape;239;p33"/>
          <p:cNvSpPr txBox="1"/>
          <p:nvPr>
            <p:ph idx="1" type="body"/>
          </p:nvPr>
        </p:nvSpPr>
        <p:spPr>
          <a:xfrm>
            <a:off x="759182" y="3171116"/>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４.スキル習得編</a:t>
            </a:r>
            <a:endParaRPr b="1" sz="1000">
              <a:solidFill>
                <a:srgbClr val="434343"/>
              </a:solidFill>
              <a:latin typeface="Meiryo"/>
              <a:ea typeface="Meiryo"/>
              <a:cs typeface="Meiryo"/>
              <a:sym typeface="Meiryo"/>
            </a:endParaRPr>
          </a:p>
        </p:txBody>
      </p:sp>
      <p:sp>
        <p:nvSpPr>
          <p:cNvPr id="240" name="Google Shape;240;p33"/>
          <p:cNvSpPr txBox="1"/>
          <p:nvPr>
            <p:ph idx="1" type="body"/>
          </p:nvPr>
        </p:nvSpPr>
        <p:spPr>
          <a:xfrm>
            <a:off x="2380786" y="2275408"/>
            <a:ext cx="669600" cy="210600"/>
          </a:xfrm>
          <a:prstGeom prst="rect">
            <a:avLst/>
          </a:prstGeom>
          <a:solidFill>
            <a:schemeClr val="accent6"/>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241" name="Google Shape;241;p33"/>
          <p:cNvSpPr txBox="1"/>
          <p:nvPr>
            <p:ph idx="1" type="body"/>
          </p:nvPr>
        </p:nvSpPr>
        <p:spPr>
          <a:xfrm>
            <a:off x="3136734"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242" name="Google Shape;242;p33"/>
          <p:cNvSpPr txBox="1"/>
          <p:nvPr>
            <p:ph idx="1" type="body"/>
          </p:nvPr>
        </p:nvSpPr>
        <p:spPr>
          <a:xfrm>
            <a:off x="4088621"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計画</a:t>
            </a:r>
            <a:endParaRPr b="1" sz="900">
              <a:solidFill>
                <a:srgbClr val="434343"/>
              </a:solidFill>
              <a:latin typeface="Meiryo"/>
              <a:ea typeface="Meiryo"/>
              <a:cs typeface="Meiryo"/>
              <a:sym typeface="Meiryo"/>
            </a:endParaRPr>
          </a:p>
        </p:txBody>
      </p:sp>
      <p:sp>
        <p:nvSpPr>
          <p:cNvPr id="243" name="Google Shape;243;p33"/>
          <p:cNvSpPr txBox="1"/>
          <p:nvPr>
            <p:ph idx="1" type="body"/>
          </p:nvPr>
        </p:nvSpPr>
        <p:spPr>
          <a:xfrm>
            <a:off x="4637940" y="2872539"/>
            <a:ext cx="21348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システム開発</a:t>
            </a:r>
            <a:endParaRPr b="1" sz="900">
              <a:solidFill>
                <a:srgbClr val="434343"/>
              </a:solidFill>
              <a:latin typeface="Meiryo"/>
              <a:ea typeface="Meiryo"/>
              <a:cs typeface="Meiryo"/>
              <a:sym typeface="Meiryo"/>
            </a:endParaRPr>
          </a:p>
        </p:txBody>
      </p:sp>
      <p:sp>
        <p:nvSpPr>
          <p:cNvPr id="244" name="Google Shape;244;p33"/>
          <p:cNvSpPr txBox="1"/>
          <p:nvPr>
            <p:ph idx="1" type="body"/>
          </p:nvPr>
        </p:nvSpPr>
        <p:spPr>
          <a:xfrm>
            <a:off x="4637812" y="3171104"/>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スキル習得</a:t>
            </a:r>
            <a:endParaRPr b="1" sz="900">
              <a:solidFill>
                <a:srgbClr val="434343"/>
              </a:solidFill>
              <a:latin typeface="Meiryo"/>
              <a:ea typeface="Meiryo"/>
              <a:cs typeface="Meiryo"/>
              <a:sym typeface="Meiryo"/>
            </a:endParaRPr>
          </a:p>
        </p:txBody>
      </p:sp>
      <p:cxnSp>
        <p:nvCxnSpPr>
          <p:cNvPr id="245" name="Google Shape;245;p33"/>
          <p:cNvCxnSpPr>
            <a:stCxn id="240" idx="2"/>
            <a:endCxn id="241" idx="1"/>
          </p:cNvCxnSpPr>
          <p:nvPr/>
        </p:nvCxnSpPr>
        <p:spPr>
          <a:xfrm flipH="1" rot="-5400000">
            <a:off x="2829586" y="2372008"/>
            <a:ext cx="193200" cy="421200"/>
          </a:xfrm>
          <a:prstGeom prst="bentConnector2">
            <a:avLst/>
          </a:prstGeom>
          <a:noFill/>
          <a:ln cap="flat" cmpd="sng" w="9525">
            <a:solidFill>
              <a:srgbClr val="999999"/>
            </a:solidFill>
            <a:prstDash val="solid"/>
            <a:round/>
            <a:headEnd len="med" w="med" type="none"/>
            <a:tailEnd len="med" w="med" type="triangle"/>
          </a:ln>
        </p:spPr>
      </p:cxnSp>
      <p:cxnSp>
        <p:nvCxnSpPr>
          <p:cNvPr id="246" name="Google Shape;246;p33"/>
          <p:cNvCxnSpPr>
            <a:stCxn id="242" idx="2"/>
            <a:endCxn id="243" idx="1"/>
          </p:cNvCxnSpPr>
          <p:nvPr/>
        </p:nvCxnSpPr>
        <p:spPr>
          <a:xfrm flipH="1" rot="-5400000">
            <a:off x="4434071" y="2774469"/>
            <a:ext cx="193200" cy="214500"/>
          </a:xfrm>
          <a:prstGeom prst="bentConnector2">
            <a:avLst/>
          </a:prstGeom>
          <a:noFill/>
          <a:ln cap="flat" cmpd="sng" w="9525">
            <a:solidFill>
              <a:srgbClr val="999999"/>
            </a:solidFill>
            <a:prstDash val="solid"/>
            <a:round/>
            <a:headEnd len="med" w="med" type="none"/>
            <a:tailEnd len="med" w="med" type="triangle"/>
          </a:ln>
        </p:spPr>
      </p:cxnSp>
      <p:cxnSp>
        <p:nvCxnSpPr>
          <p:cNvPr id="247" name="Google Shape;247;p33"/>
          <p:cNvCxnSpPr>
            <a:stCxn id="241" idx="3"/>
            <a:endCxn id="242" idx="1"/>
          </p:cNvCxnSpPr>
          <p:nvPr/>
        </p:nvCxnSpPr>
        <p:spPr>
          <a:xfrm>
            <a:off x="3806334" y="2679219"/>
            <a:ext cx="282300" cy="0"/>
          </a:xfrm>
          <a:prstGeom prst="straightConnector1">
            <a:avLst/>
          </a:prstGeom>
          <a:noFill/>
          <a:ln cap="flat" cmpd="sng" w="9525">
            <a:solidFill>
              <a:srgbClr val="999999"/>
            </a:solidFill>
            <a:prstDash val="solid"/>
            <a:round/>
            <a:headEnd len="med" w="med" type="none"/>
            <a:tailEnd len="med" w="med" type="triangle"/>
          </a:ln>
        </p:spPr>
      </p:cxnSp>
      <p:sp>
        <p:nvSpPr>
          <p:cNvPr id="248" name="Google Shape;248;p33"/>
          <p:cNvSpPr txBox="1"/>
          <p:nvPr>
            <p:ph idx="1" type="body"/>
          </p:nvPr>
        </p:nvSpPr>
        <p:spPr>
          <a:xfrm>
            <a:off x="2280343"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2</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249" name="Google Shape;249;p33"/>
          <p:cNvSpPr txBox="1"/>
          <p:nvPr>
            <p:ph idx="1" type="body"/>
          </p:nvPr>
        </p:nvSpPr>
        <p:spPr>
          <a:xfrm>
            <a:off x="3850341"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3</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250" name="Google Shape;250;p33"/>
          <p:cNvSpPr txBox="1"/>
          <p:nvPr>
            <p:ph idx="1" type="body"/>
          </p:nvPr>
        </p:nvSpPr>
        <p:spPr>
          <a:xfrm>
            <a:off x="5420338"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4</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251" name="Google Shape;251;p33"/>
          <p:cNvSpPr txBox="1"/>
          <p:nvPr>
            <p:ph idx="1" type="body"/>
          </p:nvPr>
        </p:nvSpPr>
        <p:spPr>
          <a:xfrm>
            <a:off x="6990335"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5</a:t>
            </a:r>
            <a:r>
              <a:rPr b="1" lang="ja" sz="900">
                <a:solidFill>
                  <a:srgbClr val="434343"/>
                </a:solidFill>
                <a:latin typeface="Meiryo"/>
                <a:ea typeface="Meiryo"/>
                <a:cs typeface="Meiryo"/>
                <a:sym typeface="Meiryo"/>
              </a:rPr>
              <a:t>月</a:t>
            </a:r>
            <a:endParaRPr b="1" sz="900">
              <a:solidFill>
                <a:srgbClr val="434343"/>
              </a:solidFill>
              <a:latin typeface="Meiryo"/>
              <a:ea typeface="Meiryo"/>
              <a:cs typeface="Meiryo"/>
              <a:sym typeface="Meiryo"/>
            </a:endParaRPr>
          </a:p>
        </p:txBody>
      </p:sp>
      <p:sp>
        <p:nvSpPr>
          <p:cNvPr id="252" name="Google Shape;252;p33"/>
          <p:cNvSpPr txBox="1"/>
          <p:nvPr>
            <p:ph idx="1" type="body"/>
          </p:nvPr>
        </p:nvSpPr>
        <p:spPr>
          <a:xfrm>
            <a:off x="6594590"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再計画</a:t>
            </a:r>
            <a:endParaRPr b="1" sz="900">
              <a:solidFill>
                <a:srgbClr val="434343"/>
              </a:solidFill>
              <a:latin typeface="Meiryo"/>
              <a:ea typeface="Meiryo"/>
              <a:cs typeface="Meiryo"/>
              <a:sym typeface="Meiryo"/>
            </a:endParaRPr>
          </a:p>
        </p:txBody>
      </p:sp>
      <p:cxnSp>
        <p:nvCxnSpPr>
          <p:cNvPr id="253" name="Google Shape;253;p33"/>
          <p:cNvCxnSpPr>
            <a:stCxn id="243" idx="3"/>
            <a:endCxn id="252" idx="2"/>
          </p:cNvCxnSpPr>
          <p:nvPr/>
        </p:nvCxnSpPr>
        <p:spPr>
          <a:xfrm flipH="1" rot="10800000">
            <a:off x="6772740" y="2785239"/>
            <a:ext cx="156600" cy="193200"/>
          </a:xfrm>
          <a:prstGeom prst="bentConnector2">
            <a:avLst/>
          </a:prstGeom>
          <a:noFill/>
          <a:ln cap="flat" cmpd="sng" w="9525">
            <a:solidFill>
              <a:srgbClr val="999999"/>
            </a:solidFill>
            <a:prstDash val="solid"/>
            <a:round/>
            <a:headEnd len="med" w="med" type="none"/>
            <a:tailEnd len="med" w="med" type="triangle"/>
          </a:ln>
        </p:spPr>
      </p:cxnSp>
      <p:sp>
        <p:nvSpPr>
          <p:cNvPr id="254" name="Google Shape;254;p33"/>
          <p:cNvSpPr txBox="1"/>
          <p:nvPr>
            <p:ph idx="1" type="body"/>
          </p:nvPr>
        </p:nvSpPr>
        <p:spPr>
          <a:xfrm>
            <a:off x="5117220" y="2573973"/>
            <a:ext cx="11184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グループ分け</a:t>
            </a:r>
            <a:endParaRPr b="1" sz="900">
              <a:solidFill>
                <a:srgbClr val="434343"/>
              </a:solidFill>
              <a:latin typeface="Meiryo"/>
              <a:ea typeface="Meiryo"/>
              <a:cs typeface="Meiryo"/>
              <a:sym typeface="Meiryo"/>
            </a:endParaRPr>
          </a:p>
        </p:txBody>
      </p:sp>
      <p:cxnSp>
        <p:nvCxnSpPr>
          <p:cNvPr id="255" name="Google Shape;255;p33"/>
          <p:cNvCxnSpPr>
            <a:stCxn id="242" idx="3"/>
            <a:endCxn id="254" idx="1"/>
          </p:cNvCxnSpPr>
          <p:nvPr/>
        </p:nvCxnSpPr>
        <p:spPr>
          <a:xfrm>
            <a:off x="4758221" y="2679219"/>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256" name="Google Shape;256;p33"/>
          <p:cNvCxnSpPr>
            <a:stCxn id="254" idx="3"/>
            <a:endCxn id="252" idx="1"/>
          </p:cNvCxnSpPr>
          <p:nvPr/>
        </p:nvCxnSpPr>
        <p:spPr>
          <a:xfrm flipH="1" rot="10800000">
            <a:off x="6235620" y="2679273"/>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257" name="Google Shape;257;p33"/>
          <p:cNvCxnSpPr>
            <a:stCxn id="252" idx="0"/>
            <a:endCxn id="242" idx="0"/>
          </p:cNvCxnSpPr>
          <p:nvPr/>
        </p:nvCxnSpPr>
        <p:spPr>
          <a:xfrm rot="5400000">
            <a:off x="5676140" y="1320669"/>
            <a:ext cx="600" cy="2505900"/>
          </a:xfrm>
          <a:prstGeom prst="bentConnector3">
            <a:avLst>
              <a:gd fmla="val -39687500" name="adj1"/>
            </a:avLst>
          </a:prstGeom>
          <a:noFill/>
          <a:ln cap="flat" cmpd="sng" w="9525">
            <a:solidFill>
              <a:srgbClr val="999999"/>
            </a:solidFill>
            <a:prstDash val="solid"/>
            <a:round/>
            <a:headEnd len="med" w="med" type="none"/>
            <a:tailEnd len="med" w="med" type="triangle"/>
          </a:ln>
        </p:spPr>
      </p:cxnSp>
      <p:cxnSp>
        <p:nvCxnSpPr>
          <p:cNvPr id="258" name="Google Shape;258;p33"/>
          <p:cNvCxnSpPr/>
          <p:nvPr/>
        </p:nvCxnSpPr>
        <p:spPr>
          <a:xfrm flipH="1">
            <a:off x="5078819"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259" name="Google Shape;259;p33"/>
          <p:cNvCxnSpPr/>
          <p:nvPr/>
        </p:nvCxnSpPr>
        <p:spPr>
          <a:xfrm flipH="1">
            <a:off x="5264056"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260" name="Google Shape;260;p33"/>
          <p:cNvSpPr txBox="1"/>
          <p:nvPr>
            <p:ph idx="1" type="body"/>
          </p:nvPr>
        </p:nvSpPr>
        <p:spPr>
          <a:xfrm>
            <a:off x="5757679" y="3171758"/>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キャンプ</a:t>
            </a:r>
            <a:endParaRPr b="1" sz="900">
              <a:solidFill>
                <a:srgbClr val="434343"/>
              </a:solidFill>
              <a:latin typeface="Meiryo"/>
              <a:ea typeface="Meiryo"/>
              <a:cs typeface="Meiryo"/>
              <a:sym typeface="Meiryo"/>
            </a:endParaRPr>
          </a:p>
        </p:txBody>
      </p:sp>
      <p:cxnSp>
        <p:nvCxnSpPr>
          <p:cNvPr id="261" name="Google Shape;261;p33"/>
          <p:cNvCxnSpPr/>
          <p:nvPr/>
        </p:nvCxnSpPr>
        <p:spPr>
          <a:xfrm flipH="1">
            <a:off x="6177817"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262" name="Google Shape;262;p33"/>
          <p:cNvCxnSpPr/>
          <p:nvPr/>
        </p:nvCxnSpPr>
        <p:spPr>
          <a:xfrm flipH="1">
            <a:off x="6363054"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263" name="Google Shape;263;p33"/>
          <p:cNvSpPr txBox="1"/>
          <p:nvPr>
            <p:ph idx="1" type="body"/>
          </p:nvPr>
        </p:nvSpPr>
        <p:spPr>
          <a:xfrm>
            <a:off x="7492523" y="2275408"/>
            <a:ext cx="508500" cy="11082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0"/>
              </a:spcAft>
              <a:buNone/>
            </a:pPr>
            <a:r>
              <a:rPr b="1" lang="ja" sz="900">
                <a:solidFill>
                  <a:srgbClr val="434343"/>
                </a:solidFill>
                <a:latin typeface="Meiryo"/>
                <a:ea typeface="Meiryo"/>
                <a:cs typeface="Meiryo"/>
                <a:sym typeface="Meiryo"/>
              </a:rPr>
              <a:t>発</a:t>
            </a:r>
            <a:endParaRPr b="1" sz="900">
              <a:solidFill>
                <a:srgbClr val="434343"/>
              </a:solidFill>
              <a:latin typeface="Meiryo"/>
              <a:ea typeface="Meiryo"/>
              <a:cs typeface="Meiryo"/>
              <a:sym typeface="Meiryo"/>
            </a:endParaRPr>
          </a:p>
          <a:p>
            <a:pPr indent="0" lvl="0" marL="0" rtl="0" algn="ctr">
              <a:lnSpc>
                <a:spcPct val="140000"/>
              </a:lnSpc>
              <a:spcBef>
                <a:spcPts val="1200"/>
              </a:spcBef>
              <a:spcAft>
                <a:spcPts val="1200"/>
              </a:spcAft>
              <a:buNone/>
            </a:pPr>
            <a:r>
              <a:rPr b="1" lang="ja" sz="900">
                <a:solidFill>
                  <a:srgbClr val="434343"/>
                </a:solidFill>
                <a:latin typeface="Meiryo"/>
                <a:ea typeface="Meiryo"/>
                <a:cs typeface="Meiryo"/>
                <a:sym typeface="Meiryo"/>
              </a:rPr>
              <a:t>表</a:t>
            </a:r>
            <a:endParaRPr b="1" sz="900">
              <a:solidFill>
                <a:srgbClr val="434343"/>
              </a:solidFill>
              <a:latin typeface="Meiryo"/>
              <a:ea typeface="Meiryo"/>
              <a:cs typeface="Meiryo"/>
              <a:sym typeface="Meiryo"/>
            </a:endParaRPr>
          </a:p>
        </p:txBody>
      </p:sp>
      <p:sp>
        <p:nvSpPr>
          <p:cNvPr id="264" name="Google Shape;264;p33"/>
          <p:cNvSpPr txBox="1"/>
          <p:nvPr>
            <p:ph idx="1" type="body"/>
          </p:nvPr>
        </p:nvSpPr>
        <p:spPr>
          <a:xfrm>
            <a:off x="111713" y="3564800"/>
            <a:ext cx="44649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b="1" lang="ja" sz="1500" u="sng">
                <a:solidFill>
                  <a:schemeClr val="dk1"/>
                </a:solidFill>
                <a:latin typeface="Meiryo"/>
                <a:ea typeface="Meiryo"/>
                <a:cs typeface="Meiryo"/>
                <a:sym typeface="Meiryo"/>
              </a:rPr>
              <a:t>「１.概念把握編」研修終了時の状態目標</a:t>
            </a:r>
            <a:endParaRPr sz="1500" u="sng">
              <a:solidFill>
                <a:schemeClr val="dk1"/>
              </a:solidFill>
              <a:latin typeface="Meiryo"/>
              <a:ea typeface="Meiryo"/>
              <a:cs typeface="Meiryo"/>
              <a:sym typeface="Meiryo"/>
            </a:endParaRPr>
          </a:p>
          <a:p>
            <a:pPr indent="0" lvl="0" marL="0" rtl="0" algn="l">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①ミノマワリDXの概念を把握している</a:t>
            </a:r>
            <a:endParaRPr sz="1200">
              <a:solidFill>
                <a:schemeClr val="dk1"/>
              </a:solidFill>
              <a:latin typeface="Meiryo"/>
              <a:ea typeface="Meiryo"/>
              <a:cs typeface="Meiryo"/>
              <a:sym typeface="Meiryo"/>
            </a:endParaRPr>
          </a:p>
          <a:p>
            <a:pPr indent="0" lvl="0" marL="0" rtl="0" algn="l">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②研修内容の概要を把握している</a:t>
            </a:r>
            <a:endParaRPr b="1" sz="1400" u="sng">
              <a:solidFill>
                <a:schemeClr val="dk1"/>
              </a:solidFill>
              <a:latin typeface="Meiryo"/>
              <a:ea typeface="Meiryo"/>
              <a:cs typeface="Meiryo"/>
              <a:sym typeface="Meiryo"/>
            </a:endParaRPr>
          </a:p>
        </p:txBody>
      </p:sp>
      <p:sp>
        <p:nvSpPr>
          <p:cNvPr id="265" name="Google Shape;265;p33"/>
          <p:cNvSpPr txBox="1"/>
          <p:nvPr>
            <p:ph idx="1" type="body"/>
          </p:nvPr>
        </p:nvSpPr>
        <p:spPr>
          <a:xfrm>
            <a:off x="4649578" y="3564799"/>
            <a:ext cx="43827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宿題</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・アンケートの記入</a:t>
            </a:r>
            <a:endParaRPr sz="1200">
              <a:solidFill>
                <a:schemeClr val="dk1"/>
              </a:solidFill>
              <a:latin typeface="Meiryo"/>
              <a:ea typeface="Meiryo"/>
              <a:cs typeface="Meiryo"/>
              <a:sym typeface="Meiry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4"/>
          <p:cNvSpPr txBox="1"/>
          <p:nvPr>
            <p:ph idx="1" type="body"/>
          </p:nvPr>
        </p:nvSpPr>
        <p:spPr>
          <a:xfrm>
            <a:off x="692700" y="1744100"/>
            <a:ext cx="3706800" cy="3299100"/>
          </a:xfrm>
          <a:prstGeom prst="rect">
            <a:avLst/>
          </a:prstGeom>
          <a:ln>
            <a:noFill/>
          </a:ln>
        </p:spPr>
        <p:txBody>
          <a:bodyPr anchorCtr="0" anchor="t" bIns="91425" lIns="91425" spcFirstLastPara="1" rIns="91425" wrap="square" tIns="91425">
            <a:normAutofit/>
          </a:bodyPr>
          <a:lstStyle/>
          <a:p>
            <a:pPr indent="-330200" lvl="0" marL="457200" rtl="0" algn="l">
              <a:lnSpc>
                <a:spcPct val="140000"/>
              </a:lnSpc>
              <a:spcBef>
                <a:spcPts val="0"/>
              </a:spcBef>
              <a:spcAft>
                <a:spcPts val="0"/>
              </a:spcAft>
              <a:buClr>
                <a:srgbClr val="000000"/>
              </a:buClr>
              <a:buSzPts val="1600"/>
              <a:buFont typeface="Meiryo"/>
              <a:buAutoNum type="arabicPeriod"/>
            </a:pPr>
            <a:r>
              <a:rPr b="1" lang="ja" sz="1600" u="sng">
                <a:solidFill>
                  <a:srgbClr val="000000"/>
                </a:solidFill>
                <a:latin typeface="Meiryo"/>
                <a:ea typeface="Meiryo"/>
                <a:cs typeface="Meiryo"/>
                <a:sym typeface="Meiryo"/>
              </a:rPr>
              <a:t>研修の目的</a:t>
            </a:r>
            <a:endParaRPr b="1" sz="1600" u="sng">
              <a:solidFill>
                <a:srgbClr val="000000"/>
              </a:solidFill>
              <a:latin typeface="Meiryo"/>
              <a:ea typeface="Meiryo"/>
              <a:cs typeface="Meiryo"/>
              <a:sym typeface="Meiryo"/>
            </a:endParaRPr>
          </a:p>
          <a:p>
            <a:pPr indent="-292100" lvl="1" marL="914400" rtl="0" algn="l">
              <a:lnSpc>
                <a:spcPct val="14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本研修の目的</a:t>
            </a:r>
            <a:endParaRPr sz="1000">
              <a:solidFill>
                <a:srgbClr val="434343"/>
              </a:solidFill>
              <a:latin typeface="Meiryo"/>
              <a:ea typeface="Meiryo"/>
              <a:cs typeface="Meiryo"/>
              <a:sym typeface="Meiryo"/>
            </a:endParaRPr>
          </a:p>
          <a:p>
            <a:pPr indent="-292100" lvl="1" marL="914400" rtl="0" algn="l">
              <a:lnSpc>
                <a:spcPct val="14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本研修終了時の状態目標</a:t>
            </a:r>
            <a:endParaRPr sz="1000">
              <a:solidFill>
                <a:srgbClr val="434343"/>
              </a:solidFill>
              <a:latin typeface="Meiryo"/>
              <a:ea typeface="Meiryo"/>
              <a:cs typeface="Meiryo"/>
              <a:sym typeface="Meiryo"/>
            </a:endParaRPr>
          </a:p>
          <a:p>
            <a:pPr indent="-330200" lvl="0" marL="457200" rtl="0" algn="l">
              <a:lnSpc>
                <a:spcPct val="150000"/>
              </a:lnSpc>
              <a:spcBef>
                <a:spcPts val="0"/>
              </a:spcBef>
              <a:spcAft>
                <a:spcPts val="0"/>
              </a:spcAft>
              <a:buClr>
                <a:srgbClr val="000000"/>
              </a:buClr>
              <a:buSzPts val="1600"/>
              <a:buFont typeface="Meiryo"/>
              <a:buAutoNum type="arabicPeriod"/>
            </a:pPr>
            <a:r>
              <a:rPr b="1" lang="ja" sz="1600" u="sng">
                <a:solidFill>
                  <a:srgbClr val="000000"/>
                </a:solidFill>
                <a:latin typeface="Meiryo"/>
                <a:ea typeface="Meiryo"/>
                <a:cs typeface="Meiryo"/>
                <a:sym typeface="Meiryo"/>
              </a:rPr>
              <a:t>ワーク説明　現状分析</a:t>
            </a:r>
            <a:endParaRPr b="1" sz="1600" u="sng">
              <a:solidFill>
                <a:srgbClr val="000000"/>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案件シートの書き方</a:t>
            </a:r>
            <a:endParaRPr sz="1000">
              <a:solidFill>
                <a:srgbClr val="434343"/>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ワークフロー項目の書き方</a:t>
            </a:r>
            <a:endParaRPr sz="1000">
              <a:solidFill>
                <a:srgbClr val="434343"/>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システム項目の書き方</a:t>
            </a:r>
            <a:endParaRPr sz="1000">
              <a:solidFill>
                <a:srgbClr val="434343"/>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ハードスキル項目の書き方</a:t>
            </a:r>
            <a:endParaRPr sz="1000">
              <a:solidFill>
                <a:srgbClr val="434343"/>
              </a:solidFill>
              <a:latin typeface="Meiryo"/>
              <a:ea typeface="Meiryo"/>
              <a:cs typeface="Meiryo"/>
              <a:sym typeface="Meiryo"/>
            </a:endParaRPr>
          </a:p>
          <a:p>
            <a:pPr indent="-292100" lvl="1" marL="914400" rtl="0" algn="l">
              <a:lnSpc>
                <a:spcPct val="13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ワークヘルスチェックの書き方</a:t>
            </a:r>
            <a:endParaRPr b="1" sz="1600" u="sng">
              <a:solidFill>
                <a:srgbClr val="000000"/>
              </a:solidFill>
              <a:latin typeface="Meiryo"/>
              <a:ea typeface="Meiryo"/>
              <a:cs typeface="Meiryo"/>
              <a:sym typeface="Meiryo"/>
            </a:endParaRPr>
          </a:p>
        </p:txBody>
      </p:sp>
      <p:sp>
        <p:nvSpPr>
          <p:cNvPr id="271" name="Google Shape;271;p34"/>
          <p:cNvSpPr txBox="1"/>
          <p:nvPr>
            <p:ph idx="1" type="body"/>
          </p:nvPr>
        </p:nvSpPr>
        <p:spPr>
          <a:xfrm>
            <a:off x="4743276" y="1744100"/>
            <a:ext cx="3706800" cy="2387700"/>
          </a:xfrm>
          <a:prstGeom prst="rect">
            <a:avLst/>
          </a:prstGeom>
          <a:ln>
            <a:noFill/>
          </a:ln>
        </p:spPr>
        <p:txBody>
          <a:bodyPr anchorCtr="0" anchor="t" bIns="91425" lIns="91425" spcFirstLastPara="1" rIns="91425" wrap="square" tIns="91425">
            <a:normAutofit/>
          </a:bodyPr>
          <a:lstStyle/>
          <a:p>
            <a:pPr indent="-330200" lvl="0" marL="457200" rtl="0" algn="l">
              <a:lnSpc>
                <a:spcPct val="150000"/>
              </a:lnSpc>
              <a:spcBef>
                <a:spcPts val="0"/>
              </a:spcBef>
              <a:spcAft>
                <a:spcPts val="0"/>
              </a:spcAft>
              <a:buClr>
                <a:srgbClr val="000000"/>
              </a:buClr>
              <a:buSzPts val="1600"/>
              <a:buFont typeface="Meiryo"/>
              <a:buAutoNum type="arabicPeriod" startAt="3"/>
            </a:pPr>
            <a:r>
              <a:rPr b="1" lang="ja" sz="1600" u="sng">
                <a:solidFill>
                  <a:srgbClr val="000000"/>
                </a:solidFill>
                <a:latin typeface="Meiryo"/>
                <a:ea typeface="Meiryo"/>
                <a:cs typeface="Meiryo"/>
                <a:sym typeface="Meiryo"/>
              </a:rPr>
              <a:t>まとめ・ネクストアクション</a:t>
            </a:r>
            <a:endParaRPr b="1" sz="1600" u="sng">
              <a:solidFill>
                <a:srgbClr val="000000"/>
              </a:solidFill>
              <a:latin typeface="Meiryo"/>
              <a:ea typeface="Meiryo"/>
              <a:cs typeface="Meiryo"/>
              <a:sym typeface="Meiryo"/>
            </a:endParaRPr>
          </a:p>
          <a:p>
            <a:pPr indent="-292100" lvl="1" marL="914400" rtl="0" algn="l">
              <a:lnSpc>
                <a:spcPct val="15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本研修終了時の状態目標の確認</a:t>
            </a:r>
            <a:endParaRPr sz="1000">
              <a:solidFill>
                <a:srgbClr val="434343"/>
              </a:solidFill>
              <a:latin typeface="Meiryo"/>
              <a:ea typeface="Meiryo"/>
              <a:cs typeface="Meiryo"/>
              <a:sym typeface="Meiryo"/>
            </a:endParaRPr>
          </a:p>
          <a:p>
            <a:pPr indent="-292100" lvl="1" marL="914400" rtl="0" algn="l">
              <a:lnSpc>
                <a:spcPct val="150000"/>
              </a:lnSpc>
              <a:spcBef>
                <a:spcPts val="0"/>
              </a:spcBef>
              <a:spcAft>
                <a:spcPts val="0"/>
              </a:spcAft>
              <a:buClr>
                <a:srgbClr val="434343"/>
              </a:buClr>
              <a:buSzPts val="1000"/>
              <a:buFont typeface="Meiryo"/>
              <a:buAutoNum type="arabicPeriod"/>
            </a:pPr>
            <a:r>
              <a:rPr lang="ja" sz="1000">
                <a:solidFill>
                  <a:srgbClr val="434343"/>
                </a:solidFill>
                <a:latin typeface="Meiryo"/>
                <a:ea typeface="Meiryo"/>
                <a:cs typeface="Meiryo"/>
                <a:sym typeface="Meiryo"/>
              </a:rPr>
              <a:t>課題期限</a:t>
            </a:r>
            <a:endParaRPr sz="1000">
              <a:solidFill>
                <a:srgbClr val="434343"/>
              </a:solidFill>
              <a:latin typeface="Meiryo"/>
              <a:ea typeface="Meiryo"/>
              <a:cs typeface="Meiryo"/>
              <a:sym typeface="Meiryo"/>
            </a:endParaRPr>
          </a:p>
        </p:txBody>
      </p:sp>
      <p:sp>
        <p:nvSpPr>
          <p:cNvPr id="272" name="Google Shape;272;p34"/>
          <p:cNvSpPr txBox="1"/>
          <p:nvPr>
            <p:ph type="title"/>
          </p:nvPr>
        </p:nvSpPr>
        <p:spPr>
          <a:xfrm>
            <a:off x="0" y="-5850"/>
            <a:ext cx="9144000" cy="846900"/>
          </a:xfrm>
          <a:prstGeom prst="rect">
            <a:avLst/>
          </a:prstGeom>
          <a:solidFill>
            <a:srgbClr val="6594E1"/>
          </a:solidFill>
          <a:ln>
            <a:noFill/>
          </a:ln>
        </p:spPr>
        <p:txBody>
          <a:bodyPr anchorCtr="0" anchor="t" bIns="91425" lIns="91425" spcFirstLastPara="1" rIns="91425" wrap="square" tIns="91425">
            <a:noAutofit/>
          </a:bodyPr>
          <a:lstStyle/>
          <a:p>
            <a:pPr indent="0" lvl="0" marL="0" rtl="0" algn="ctr">
              <a:spcBef>
                <a:spcPts val="0"/>
              </a:spcBef>
              <a:spcAft>
                <a:spcPts val="0"/>
              </a:spcAft>
              <a:buSzPts val="891"/>
              <a:buNone/>
            </a:pPr>
            <a:r>
              <a:rPr b="1" lang="ja" sz="4400">
                <a:latin typeface="Yusei Magic"/>
                <a:ea typeface="Yusei Magic"/>
                <a:cs typeface="Yusei Magic"/>
                <a:sym typeface="Yusei Magic"/>
              </a:rPr>
              <a:t>２．計画立案</a:t>
            </a:r>
            <a:r>
              <a:rPr b="1" lang="ja" sz="4400">
                <a:latin typeface="Yusei Magic"/>
                <a:ea typeface="Yusei Magic"/>
                <a:cs typeface="Yusei Magic"/>
                <a:sym typeface="Yusei Magic"/>
              </a:rPr>
              <a:t>編 </a:t>
            </a:r>
            <a:r>
              <a:rPr b="1" lang="ja" sz="4400">
                <a:solidFill>
                  <a:srgbClr val="000000"/>
                </a:solidFill>
                <a:latin typeface="Yusei Magic"/>
                <a:ea typeface="Yusei Magic"/>
                <a:cs typeface="Yusei Magic"/>
                <a:sym typeface="Yusei Magic"/>
              </a:rPr>
              <a:t>目次</a:t>
            </a:r>
            <a:endParaRPr b="1" sz="4400">
              <a:solidFill>
                <a:srgbClr val="000000"/>
              </a:solidFill>
              <a:latin typeface="Yusei Magic"/>
              <a:ea typeface="Yusei Magic"/>
              <a:cs typeface="Yusei Magic"/>
              <a:sym typeface="Yusei Magic"/>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5"/>
          <p:cNvSpPr txBox="1"/>
          <p:nvPr>
            <p:ph idx="1" type="body"/>
          </p:nvPr>
        </p:nvSpPr>
        <p:spPr>
          <a:xfrm>
            <a:off x="107149" y="1857564"/>
            <a:ext cx="8911500" cy="16221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1200"/>
              </a:spcAft>
              <a:buClr>
                <a:schemeClr val="dk1"/>
              </a:buClr>
              <a:buSzPts val="1100"/>
              <a:buFont typeface="Arial"/>
              <a:buNone/>
            </a:pPr>
            <a:r>
              <a:rPr b="1" lang="ja" sz="1400" u="sng">
                <a:solidFill>
                  <a:schemeClr val="dk1"/>
                </a:solidFill>
                <a:latin typeface="Meiryo"/>
                <a:ea typeface="Meiryo"/>
                <a:cs typeface="Meiryo"/>
                <a:sym typeface="Meiryo"/>
              </a:rPr>
              <a:t>スケジュール</a:t>
            </a:r>
            <a:endParaRPr sz="1100">
              <a:solidFill>
                <a:schemeClr val="dk1"/>
              </a:solidFill>
              <a:latin typeface="Meiryo"/>
              <a:ea typeface="Meiryo"/>
              <a:cs typeface="Meiryo"/>
              <a:sym typeface="Meiryo"/>
            </a:endParaRPr>
          </a:p>
        </p:txBody>
      </p:sp>
      <p:sp>
        <p:nvSpPr>
          <p:cNvPr id="278" name="Google Shape;278;p35"/>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１．本研修「</a:t>
            </a:r>
            <a:r>
              <a:rPr b="1" lang="ja" sz="1600">
                <a:latin typeface="Meiryo"/>
                <a:ea typeface="Meiryo"/>
                <a:cs typeface="Meiryo"/>
                <a:sym typeface="Meiryo"/>
              </a:rPr>
              <a:t>計画立案</a:t>
            </a:r>
            <a:r>
              <a:rPr b="1" lang="ja" sz="1600">
                <a:latin typeface="Meiryo"/>
                <a:ea typeface="Meiryo"/>
                <a:cs typeface="Meiryo"/>
                <a:sym typeface="Meiryo"/>
              </a:rPr>
              <a:t>編」の要約</a:t>
            </a:r>
            <a:endParaRPr>
              <a:latin typeface="Meiryo"/>
              <a:ea typeface="Meiryo"/>
              <a:cs typeface="Meiryo"/>
              <a:sym typeface="Meiryo"/>
            </a:endParaRPr>
          </a:p>
        </p:txBody>
      </p:sp>
      <p:sp>
        <p:nvSpPr>
          <p:cNvPr id="279" name="Google Shape;279;p35"/>
          <p:cNvSpPr txBox="1"/>
          <p:nvPr>
            <p:ph idx="1" type="body"/>
          </p:nvPr>
        </p:nvSpPr>
        <p:spPr>
          <a:xfrm>
            <a:off x="107175" y="540650"/>
            <a:ext cx="44649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ミノマワリDXの目的設定</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b="1" lang="ja" sz="1200">
                <a:solidFill>
                  <a:schemeClr val="dk1"/>
                </a:solidFill>
                <a:latin typeface="Meiryo"/>
                <a:ea typeface="Meiryo"/>
                <a:cs typeface="Meiryo"/>
                <a:sym typeface="Meiryo"/>
              </a:rPr>
              <a:t>　　目的</a:t>
            </a:r>
            <a:r>
              <a:rPr lang="ja" sz="1200">
                <a:solidFill>
                  <a:schemeClr val="dk1"/>
                </a:solidFill>
                <a:latin typeface="Meiryo"/>
                <a:ea typeface="Meiryo"/>
                <a:cs typeface="Meiryo"/>
                <a:sym typeface="Meiryo"/>
              </a:rPr>
              <a:t>　身の回り業務を改善し余力を創出</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想定成果　</a:t>
            </a:r>
            <a:r>
              <a:rPr lang="ja" sz="1200">
                <a:solidFill>
                  <a:schemeClr val="dk1"/>
                </a:solidFill>
                <a:latin typeface="Meiryo"/>
                <a:ea typeface="Meiryo"/>
                <a:cs typeface="Meiryo"/>
                <a:sym typeface="Meiryo"/>
              </a:rPr>
              <a:t>業務フロー/システム改善・スキル向上</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b="1" lang="ja" sz="1200">
                <a:solidFill>
                  <a:schemeClr val="dk1"/>
                </a:solidFill>
                <a:latin typeface="Meiryo"/>
                <a:ea typeface="Meiryo"/>
                <a:cs typeface="Meiryo"/>
                <a:sym typeface="Meiryo"/>
              </a:rPr>
              <a:t>間接成果　</a:t>
            </a:r>
            <a:r>
              <a:rPr lang="ja" sz="1200">
                <a:solidFill>
                  <a:schemeClr val="dk1"/>
                </a:solidFill>
                <a:latin typeface="Meiryo"/>
                <a:ea typeface="Meiryo"/>
                <a:cs typeface="Meiryo"/>
                <a:sym typeface="Meiryo"/>
              </a:rPr>
              <a:t>ゼロ化実施の部分的支援</a:t>
            </a:r>
            <a:endParaRPr sz="1200">
              <a:solidFill>
                <a:schemeClr val="dk1"/>
              </a:solidFill>
              <a:latin typeface="Meiryo"/>
              <a:ea typeface="Meiryo"/>
              <a:cs typeface="Meiryo"/>
              <a:sym typeface="Meiryo"/>
            </a:endParaRPr>
          </a:p>
        </p:txBody>
      </p:sp>
      <p:sp>
        <p:nvSpPr>
          <p:cNvPr id="280" name="Google Shape;280;p35"/>
          <p:cNvSpPr txBox="1"/>
          <p:nvPr/>
        </p:nvSpPr>
        <p:spPr>
          <a:xfrm>
            <a:off x="7131564" y="153275"/>
            <a:ext cx="4190400" cy="369300"/>
          </a:xfrm>
          <a:prstGeom prst="rect">
            <a:avLst/>
          </a:prstGeom>
          <a:solidFill>
            <a:srgbClr val="F3F3F3"/>
          </a:solid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t/>
            </a:r>
            <a:endParaRPr sz="1200">
              <a:solidFill>
                <a:schemeClr val="dk1"/>
              </a:solidFill>
              <a:latin typeface="Meiryo"/>
              <a:ea typeface="Meiryo"/>
              <a:cs typeface="Meiryo"/>
              <a:sym typeface="Meiryo"/>
            </a:endParaRPr>
          </a:p>
        </p:txBody>
      </p:sp>
      <p:sp>
        <p:nvSpPr>
          <p:cNvPr id="281" name="Google Shape;281;p35"/>
          <p:cNvSpPr txBox="1"/>
          <p:nvPr>
            <p:ph idx="1" type="body"/>
          </p:nvPr>
        </p:nvSpPr>
        <p:spPr>
          <a:xfrm>
            <a:off x="4635876" y="540650"/>
            <a:ext cx="4382700" cy="1209300"/>
          </a:xfrm>
          <a:prstGeom prst="rect">
            <a:avLst/>
          </a:prstGeom>
          <a:noFill/>
          <a:ln>
            <a:noFill/>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研修内容</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本研修よりスタートし部門を下記４つに分け実施、</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３カ月後の卒業発表で修了とする。</a:t>
            </a:r>
            <a:endParaRPr sz="1200">
              <a:solidFill>
                <a:schemeClr val="dk1"/>
              </a:solidFill>
              <a:latin typeface="Meiryo"/>
              <a:ea typeface="Meiryo"/>
              <a:cs typeface="Meiryo"/>
              <a:sym typeface="Meiryo"/>
            </a:endParaRPr>
          </a:p>
        </p:txBody>
      </p:sp>
      <p:sp>
        <p:nvSpPr>
          <p:cNvPr id="282" name="Google Shape;282;p35"/>
          <p:cNvSpPr txBox="1"/>
          <p:nvPr>
            <p:ph idx="1" type="body"/>
          </p:nvPr>
        </p:nvSpPr>
        <p:spPr>
          <a:xfrm>
            <a:off x="759177" y="2275408"/>
            <a:ext cx="1404600" cy="210600"/>
          </a:xfrm>
          <a:prstGeom prst="rect">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１.概念把握編</a:t>
            </a:r>
            <a:endParaRPr b="1" sz="1000">
              <a:solidFill>
                <a:srgbClr val="434343"/>
              </a:solidFill>
              <a:latin typeface="Meiryo"/>
              <a:ea typeface="Meiryo"/>
              <a:cs typeface="Meiryo"/>
              <a:sym typeface="Meiryo"/>
            </a:endParaRPr>
          </a:p>
        </p:txBody>
      </p:sp>
      <p:sp>
        <p:nvSpPr>
          <p:cNvPr id="283" name="Google Shape;283;p35"/>
          <p:cNvSpPr txBox="1"/>
          <p:nvPr>
            <p:ph idx="1" type="body"/>
          </p:nvPr>
        </p:nvSpPr>
        <p:spPr>
          <a:xfrm>
            <a:off x="759178" y="2573975"/>
            <a:ext cx="1404600" cy="210600"/>
          </a:xfrm>
          <a:prstGeom prst="rect">
            <a:avLst/>
          </a:prstGeom>
          <a:solidFill>
            <a:srgbClr val="6594E1"/>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2.DX計画編</a:t>
            </a:r>
            <a:endParaRPr b="1" sz="1000">
              <a:solidFill>
                <a:srgbClr val="434343"/>
              </a:solidFill>
              <a:latin typeface="Meiryo"/>
              <a:ea typeface="Meiryo"/>
              <a:cs typeface="Meiryo"/>
              <a:sym typeface="Meiryo"/>
            </a:endParaRPr>
          </a:p>
        </p:txBody>
      </p:sp>
      <p:sp>
        <p:nvSpPr>
          <p:cNvPr id="284" name="Google Shape;284;p35"/>
          <p:cNvSpPr txBox="1"/>
          <p:nvPr>
            <p:ph idx="1" type="body"/>
          </p:nvPr>
        </p:nvSpPr>
        <p:spPr>
          <a:xfrm>
            <a:off x="759177" y="2872549"/>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3.システム構築編</a:t>
            </a:r>
            <a:endParaRPr b="1" sz="1000">
              <a:solidFill>
                <a:srgbClr val="434343"/>
              </a:solidFill>
              <a:latin typeface="Meiryo"/>
              <a:ea typeface="Meiryo"/>
              <a:cs typeface="Meiryo"/>
              <a:sym typeface="Meiryo"/>
            </a:endParaRPr>
          </a:p>
        </p:txBody>
      </p:sp>
      <p:sp>
        <p:nvSpPr>
          <p:cNvPr id="285" name="Google Shape;285;p35"/>
          <p:cNvSpPr txBox="1"/>
          <p:nvPr>
            <p:ph idx="1" type="body"/>
          </p:nvPr>
        </p:nvSpPr>
        <p:spPr>
          <a:xfrm>
            <a:off x="759182" y="3171116"/>
            <a:ext cx="1404600" cy="210600"/>
          </a:xfrm>
          <a:prstGeom prst="rect">
            <a:avLst/>
          </a:prstGeom>
          <a:solidFill>
            <a:srgbClr val="F3F3F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1000">
                <a:solidFill>
                  <a:srgbClr val="434343"/>
                </a:solidFill>
                <a:latin typeface="Meiryo"/>
                <a:ea typeface="Meiryo"/>
                <a:cs typeface="Meiryo"/>
                <a:sym typeface="Meiryo"/>
              </a:rPr>
              <a:t>４.スキル習得編</a:t>
            </a:r>
            <a:endParaRPr b="1" sz="1000">
              <a:solidFill>
                <a:srgbClr val="434343"/>
              </a:solidFill>
              <a:latin typeface="Meiryo"/>
              <a:ea typeface="Meiryo"/>
              <a:cs typeface="Meiryo"/>
              <a:sym typeface="Meiryo"/>
            </a:endParaRPr>
          </a:p>
        </p:txBody>
      </p:sp>
      <p:sp>
        <p:nvSpPr>
          <p:cNvPr id="286" name="Google Shape;286;p35"/>
          <p:cNvSpPr txBox="1"/>
          <p:nvPr>
            <p:ph idx="1" type="body"/>
          </p:nvPr>
        </p:nvSpPr>
        <p:spPr>
          <a:xfrm>
            <a:off x="2380786" y="2275408"/>
            <a:ext cx="669600" cy="2106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287" name="Google Shape;287;p35"/>
          <p:cNvSpPr txBox="1"/>
          <p:nvPr>
            <p:ph idx="1" type="body"/>
          </p:nvPr>
        </p:nvSpPr>
        <p:spPr>
          <a:xfrm>
            <a:off x="3136734" y="2573319"/>
            <a:ext cx="669600" cy="211800"/>
          </a:xfrm>
          <a:prstGeom prst="rect">
            <a:avLst/>
          </a:prstGeom>
          <a:solidFill>
            <a:srgbClr val="6594E1"/>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講座</a:t>
            </a:r>
            <a:endParaRPr b="1" sz="900">
              <a:solidFill>
                <a:srgbClr val="434343"/>
              </a:solidFill>
              <a:latin typeface="Meiryo"/>
              <a:ea typeface="Meiryo"/>
              <a:cs typeface="Meiryo"/>
              <a:sym typeface="Meiryo"/>
            </a:endParaRPr>
          </a:p>
        </p:txBody>
      </p:sp>
      <p:sp>
        <p:nvSpPr>
          <p:cNvPr id="288" name="Google Shape;288;p35"/>
          <p:cNvSpPr txBox="1"/>
          <p:nvPr>
            <p:ph idx="1" type="body"/>
          </p:nvPr>
        </p:nvSpPr>
        <p:spPr>
          <a:xfrm>
            <a:off x="4088621"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計画</a:t>
            </a:r>
            <a:endParaRPr b="1" sz="900">
              <a:solidFill>
                <a:srgbClr val="434343"/>
              </a:solidFill>
              <a:latin typeface="Meiryo"/>
              <a:ea typeface="Meiryo"/>
              <a:cs typeface="Meiryo"/>
              <a:sym typeface="Meiryo"/>
            </a:endParaRPr>
          </a:p>
        </p:txBody>
      </p:sp>
      <p:sp>
        <p:nvSpPr>
          <p:cNvPr id="289" name="Google Shape;289;p35"/>
          <p:cNvSpPr txBox="1"/>
          <p:nvPr>
            <p:ph idx="1" type="body"/>
          </p:nvPr>
        </p:nvSpPr>
        <p:spPr>
          <a:xfrm>
            <a:off x="4637940" y="2872539"/>
            <a:ext cx="21348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システム開発</a:t>
            </a:r>
            <a:endParaRPr b="1" sz="900">
              <a:solidFill>
                <a:srgbClr val="434343"/>
              </a:solidFill>
              <a:latin typeface="Meiryo"/>
              <a:ea typeface="Meiryo"/>
              <a:cs typeface="Meiryo"/>
              <a:sym typeface="Meiryo"/>
            </a:endParaRPr>
          </a:p>
        </p:txBody>
      </p:sp>
      <p:sp>
        <p:nvSpPr>
          <p:cNvPr id="290" name="Google Shape;290;p35"/>
          <p:cNvSpPr txBox="1"/>
          <p:nvPr>
            <p:ph idx="1" type="body"/>
          </p:nvPr>
        </p:nvSpPr>
        <p:spPr>
          <a:xfrm>
            <a:off x="4637812" y="3171104"/>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スキル習得</a:t>
            </a:r>
            <a:endParaRPr b="1" sz="900">
              <a:solidFill>
                <a:srgbClr val="434343"/>
              </a:solidFill>
              <a:latin typeface="Meiryo"/>
              <a:ea typeface="Meiryo"/>
              <a:cs typeface="Meiryo"/>
              <a:sym typeface="Meiryo"/>
            </a:endParaRPr>
          </a:p>
        </p:txBody>
      </p:sp>
      <p:cxnSp>
        <p:nvCxnSpPr>
          <p:cNvPr id="291" name="Google Shape;291;p35"/>
          <p:cNvCxnSpPr>
            <a:stCxn id="286" idx="2"/>
            <a:endCxn id="287" idx="1"/>
          </p:cNvCxnSpPr>
          <p:nvPr/>
        </p:nvCxnSpPr>
        <p:spPr>
          <a:xfrm flipH="1" rot="-5400000">
            <a:off x="2829586" y="2372008"/>
            <a:ext cx="193200" cy="421200"/>
          </a:xfrm>
          <a:prstGeom prst="bentConnector2">
            <a:avLst/>
          </a:prstGeom>
          <a:noFill/>
          <a:ln cap="flat" cmpd="sng" w="9525">
            <a:solidFill>
              <a:srgbClr val="999999"/>
            </a:solidFill>
            <a:prstDash val="solid"/>
            <a:round/>
            <a:headEnd len="med" w="med" type="none"/>
            <a:tailEnd len="med" w="med" type="triangle"/>
          </a:ln>
        </p:spPr>
      </p:cxnSp>
      <p:cxnSp>
        <p:nvCxnSpPr>
          <p:cNvPr id="292" name="Google Shape;292;p35"/>
          <p:cNvCxnSpPr>
            <a:stCxn id="288" idx="2"/>
            <a:endCxn id="289" idx="1"/>
          </p:cNvCxnSpPr>
          <p:nvPr/>
        </p:nvCxnSpPr>
        <p:spPr>
          <a:xfrm flipH="1" rot="-5400000">
            <a:off x="4434071" y="2774469"/>
            <a:ext cx="193200" cy="214500"/>
          </a:xfrm>
          <a:prstGeom prst="bentConnector2">
            <a:avLst/>
          </a:prstGeom>
          <a:noFill/>
          <a:ln cap="flat" cmpd="sng" w="9525">
            <a:solidFill>
              <a:srgbClr val="999999"/>
            </a:solidFill>
            <a:prstDash val="solid"/>
            <a:round/>
            <a:headEnd len="med" w="med" type="none"/>
            <a:tailEnd len="med" w="med" type="triangle"/>
          </a:ln>
        </p:spPr>
      </p:cxnSp>
      <p:cxnSp>
        <p:nvCxnSpPr>
          <p:cNvPr id="293" name="Google Shape;293;p35"/>
          <p:cNvCxnSpPr>
            <a:stCxn id="287" idx="3"/>
            <a:endCxn id="288" idx="1"/>
          </p:cNvCxnSpPr>
          <p:nvPr/>
        </p:nvCxnSpPr>
        <p:spPr>
          <a:xfrm>
            <a:off x="3806334" y="2679219"/>
            <a:ext cx="282300" cy="0"/>
          </a:xfrm>
          <a:prstGeom prst="straightConnector1">
            <a:avLst/>
          </a:prstGeom>
          <a:noFill/>
          <a:ln cap="flat" cmpd="sng" w="9525">
            <a:solidFill>
              <a:srgbClr val="999999"/>
            </a:solidFill>
            <a:prstDash val="solid"/>
            <a:round/>
            <a:headEnd len="med" w="med" type="none"/>
            <a:tailEnd len="med" w="med" type="triangle"/>
          </a:ln>
        </p:spPr>
      </p:cxnSp>
      <p:sp>
        <p:nvSpPr>
          <p:cNvPr id="294" name="Google Shape;294;p35"/>
          <p:cNvSpPr txBox="1"/>
          <p:nvPr>
            <p:ph idx="1" type="body"/>
          </p:nvPr>
        </p:nvSpPr>
        <p:spPr>
          <a:xfrm>
            <a:off x="2280343"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1月</a:t>
            </a:r>
            <a:endParaRPr b="1" sz="900">
              <a:solidFill>
                <a:srgbClr val="434343"/>
              </a:solidFill>
              <a:latin typeface="Meiryo"/>
              <a:ea typeface="Meiryo"/>
              <a:cs typeface="Meiryo"/>
              <a:sym typeface="Meiryo"/>
            </a:endParaRPr>
          </a:p>
        </p:txBody>
      </p:sp>
      <p:sp>
        <p:nvSpPr>
          <p:cNvPr id="295" name="Google Shape;295;p35"/>
          <p:cNvSpPr txBox="1"/>
          <p:nvPr>
            <p:ph idx="1" type="body"/>
          </p:nvPr>
        </p:nvSpPr>
        <p:spPr>
          <a:xfrm>
            <a:off x="3850341"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2月</a:t>
            </a:r>
            <a:endParaRPr b="1" sz="900">
              <a:solidFill>
                <a:srgbClr val="434343"/>
              </a:solidFill>
              <a:latin typeface="Meiryo"/>
              <a:ea typeface="Meiryo"/>
              <a:cs typeface="Meiryo"/>
              <a:sym typeface="Meiryo"/>
            </a:endParaRPr>
          </a:p>
        </p:txBody>
      </p:sp>
      <p:sp>
        <p:nvSpPr>
          <p:cNvPr id="296" name="Google Shape;296;p35"/>
          <p:cNvSpPr txBox="1"/>
          <p:nvPr>
            <p:ph idx="1" type="body"/>
          </p:nvPr>
        </p:nvSpPr>
        <p:spPr>
          <a:xfrm>
            <a:off x="5420338"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3月</a:t>
            </a:r>
            <a:endParaRPr b="1" sz="900">
              <a:solidFill>
                <a:srgbClr val="434343"/>
              </a:solidFill>
              <a:latin typeface="Meiryo"/>
              <a:ea typeface="Meiryo"/>
              <a:cs typeface="Meiryo"/>
              <a:sym typeface="Meiryo"/>
            </a:endParaRPr>
          </a:p>
        </p:txBody>
      </p:sp>
      <p:sp>
        <p:nvSpPr>
          <p:cNvPr id="297" name="Google Shape;297;p35"/>
          <p:cNvSpPr txBox="1"/>
          <p:nvPr>
            <p:ph idx="1" type="body"/>
          </p:nvPr>
        </p:nvSpPr>
        <p:spPr>
          <a:xfrm>
            <a:off x="6990335" y="1952657"/>
            <a:ext cx="1404600" cy="211800"/>
          </a:xfrm>
          <a:prstGeom prst="rect">
            <a:avLst/>
          </a:prstGeom>
          <a:solidFill>
            <a:srgbClr val="EFEFE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4月</a:t>
            </a:r>
            <a:endParaRPr b="1" sz="900">
              <a:solidFill>
                <a:srgbClr val="434343"/>
              </a:solidFill>
              <a:latin typeface="Meiryo"/>
              <a:ea typeface="Meiryo"/>
              <a:cs typeface="Meiryo"/>
              <a:sym typeface="Meiryo"/>
            </a:endParaRPr>
          </a:p>
        </p:txBody>
      </p:sp>
      <p:sp>
        <p:nvSpPr>
          <p:cNvPr id="298" name="Google Shape;298;p35"/>
          <p:cNvSpPr txBox="1"/>
          <p:nvPr>
            <p:ph idx="1" type="body"/>
          </p:nvPr>
        </p:nvSpPr>
        <p:spPr>
          <a:xfrm>
            <a:off x="6594590" y="2573319"/>
            <a:ext cx="6696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再計画</a:t>
            </a:r>
            <a:endParaRPr b="1" sz="900">
              <a:solidFill>
                <a:srgbClr val="434343"/>
              </a:solidFill>
              <a:latin typeface="Meiryo"/>
              <a:ea typeface="Meiryo"/>
              <a:cs typeface="Meiryo"/>
              <a:sym typeface="Meiryo"/>
            </a:endParaRPr>
          </a:p>
        </p:txBody>
      </p:sp>
      <p:cxnSp>
        <p:nvCxnSpPr>
          <p:cNvPr id="299" name="Google Shape;299;p35"/>
          <p:cNvCxnSpPr>
            <a:stCxn id="289" idx="3"/>
            <a:endCxn id="298" idx="2"/>
          </p:cNvCxnSpPr>
          <p:nvPr/>
        </p:nvCxnSpPr>
        <p:spPr>
          <a:xfrm flipH="1" rot="10800000">
            <a:off x="6772740" y="2785239"/>
            <a:ext cx="156600" cy="193200"/>
          </a:xfrm>
          <a:prstGeom prst="bentConnector2">
            <a:avLst/>
          </a:prstGeom>
          <a:noFill/>
          <a:ln cap="flat" cmpd="sng" w="9525">
            <a:solidFill>
              <a:srgbClr val="999999"/>
            </a:solidFill>
            <a:prstDash val="solid"/>
            <a:round/>
            <a:headEnd len="med" w="med" type="none"/>
            <a:tailEnd len="med" w="med" type="triangle"/>
          </a:ln>
        </p:spPr>
      </p:cxnSp>
      <p:sp>
        <p:nvSpPr>
          <p:cNvPr id="300" name="Google Shape;300;p35"/>
          <p:cNvSpPr txBox="1"/>
          <p:nvPr>
            <p:ph idx="1" type="body"/>
          </p:nvPr>
        </p:nvSpPr>
        <p:spPr>
          <a:xfrm>
            <a:off x="5117220" y="2573973"/>
            <a:ext cx="11184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グループ分け</a:t>
            </a:r>
            <a:endParaRPr b="1" sz="900">
              <a:solidFill>
                <a:srgbClr val="434343"/>
              </a:solidFill>
              <a:latin typeface="Meiryo"/>
              <a:ea typeface="Meiryo"/>
              <a:cs typeface="Meiryo"/>
              <a:sym typeface="Meiryo"/>
            </a:endParaRPr>
          </a:p>
        </p:txBody>
      </p:sp>
      <p:cxnSp>
        <p:nvCxnSpPr>
          <p:cNvPr id="301" name="Google Shape;301;p35"/>
          <p:cNvCxnSpPr>
            <a:stCxn id="288" idx="3"/>
            <a:endCxn id="300" idx="1"/>
          </p:cNvCxnSpPr>
          <p:nvPr/>
        </p:nvCxnSpPr>
        <p:spPr>
          <a:xfrm>
            <a:off x="4758221" y="2679219"/>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302" name="Google Shape;302;p35"/>
          <p:cNvCxnSpPr>
            <a:stCxn id="300" idx="3"/>
            <a:endCxn id="298" idx="1"/>
          </p:cNvCxnSpPr>
          <p:nvPr/>
        </p:nvCxnSpPr>
        <p:spPr>
          <a:xfrm flipH="1" rot="10800000">
            <a:off x="6235620" y="2679273"/>
            <a:ext cx="359100" cy="600"/>
          </a:xfrm>
          <a:prstGeom prst="straightConnector1">
            <a:avLst/>
          </a:prstGeom>
          <a:noFill/>
          <a:ln cap="flat" cmpd="sng" w="9525">
            <a:solidFill>
              <a:srgbClr val="999999"/>
            </a:solidFill>
            <a:prstDash val="solid"/>
            <a:round/>
            <a:headEnd len="med" w="med" type="none"/>
            <a:tailEnd len="med" w="med" type="triangle"/>
          </a:ln>
        </p:spPr>
      </p:cxnSp>
      <p:cxnSp>
        <p:nvCxnSpPr>
          <p:cNvPr id="303" name="Google Shape;303;p35"/>
          <p:cNvCxnSpPr>
            <a:stCxn id="298" idx="0"/>
            <a:endCxn id="288" idx="0"/>
          </p:cNvCxnSpPr>
          <p:nvPr/>
        </p:nvCxnSpPr>
        <p:spPr>
          <a:xfrm rot="5400000">
            <a:off x="5676140" y="1320669"/>
            <a:ext cx="600" cy="2505900"/>
          </a:xfrm>
          <a:prstGeom prst="bentConnector3">
            <a:avLst>
              <a:gd fmla="val -39687500" name="adj1"/>
            </a:avLst>
          </a:prstGeom>
          <a:noFill/>
          <a:ln cap="flat" cmpd="sng" w="9525">
            <a:solidFill>
              <a:srgbClr val="999999"/>
            </a:solidFill>
            <a:prstDash val="solid"/>
            <a:round/>
            <a:headEnd len="med" w="med" type="none"/>
            <a:tailEnd len="med" w="med" type="triangle"/>
          </a:ln>
        </p:spPr>
      </p:cxnSp>
      <p:cxnSp>
        <p:nvCxnSpPr>
          <p:cNvPr id="304" name="Google Shape;304;p35"/>
          <p:cNvCxnSpPr/>
          <p:nvPr/>
        </p:nvCxnSpPr>
        <p:spPr>
          <a:xfrm flipH="1">
            <a:off x="5078819"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305" name="Google Shape;305;p35"/>
          <p:cNvCxnSpPr/>
          <p:nvPr/>
        </p:nvCxnSpPr>
        <p:spPr>
          <a:xfrm flipH="1">
            <a:off x="5264056"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306" name="Google Shape;306;p35"/>
          <p:cNvSpPr txBox="1"/>
          <p:nvPr>
            <p:ph idx="1" type="body"/>
          </p:nvPr>
        </p:nvSpPr>
        <p:spPr>
          <a:xfrm>
            <a:off x="5757679" y="3171758"/>
            <a:ext cx="1014900" cy="211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1200"/>
              </a:spcAft>
              <a:buNone/>
            </a:pPr>
            <a:r>
              <a:rPr b="1" lang="ja" sz="900">
                <a:solidFill>
                  <a:srgbClr val="434343"/>
                </a:solidFill>
                <a:latin typeface="Meiryo"/>
                <a:ea typeface="Meiryo"/>
                <a:cs typeface="Meiryo"/>
                <a:sym typeface="Meiryo"/>
              </a:rPr>
              <a:t>キャンプ</a:t>
            </a:r>
            <a:endParaRPr b="1" sz="900">
              <a:solidFill>
                <a:srgbClr val="434343"/>
              </a:solidFill>
              <a:latin typeface="Meiryo"/>
              <a:ea typeface="Meiryo"/>
              <a:cs typeface="Meiryo"/>
              <a:sym typeface="Meiryo"/>
            </a:endParaRPr>
          </a:p>
        </p:txBody>
      </p:sp>
      <p:cxnSp>
        <p:nvCxnSpPr>
          <p:cNvPr id="307" name="Google Shape;307;p35"/>
          <p:cNvCxnSpPr/>
          <p:nvPr/>
        </p:nvCxnSpPr>
        <p:spPr>
          <a:xfrm flipH="1">
            <a:off x="6177817" y="3086697"/>
            <a:ext cx="2100" cy="83400"/>
          </a:xfrm>
          <a:prstGeom prst="straightConnector1">
            <a:avLst/>
          </a:prstGeom>
          <a:noFill/>
          <a:ln cap="flat" cmpd="sng" w="9525">
            <a:solidFill>
              <a:srgbClr val="999999"/>
            </a:solidFill>
            <a:prstDash val="solid"/>
            <a:round/>
            <a:headEnd len="med" w="med" type="none"/>
            <a:tailEnd len="med" w="med" type="triangle"/>
          </a:ln>
        </p:spPr>
      </p:cxnSp>
      <p:cxnSp>
        <p:nvCxnSpPr>
          <p:cNvPr id="308" name="Google Shape;308;p35"/>
          <p:cNvCxnSpPr/>
          <p:nvPr/>
        </p:nvCxnSpPr>
        <p:spPr>
          <a:xfrm flipH="1">
            <a:off x="6363054" y="3086125"/>
            <a:ext cx="3300" cy="84600"/>
          </a:xfrm>
          <a:prstGeom prst="straightConnector1">
            <a:avLst/>
          </a:prstGeom>
          <a:noFill/>
          <a:ln cap="flat" cmpd="sng" w="9525">
            <a:solidFill>
              <a:srgbClr val="999999"/>
            </a:solidFill>
            <a:prstDash val="solid"/>
            <a:round/>
            <a:headEnd len="med" w="med" type="triangle"/>
            <a:tailEnd len="med" w="med" type="none"/>
          </a:ln>
        </p:spPr>
      </p:cxnSp>
      <p:sp>
        <p:nvSpPr>
          <p:cNvPr id="309" name="Google Shape;309;p35"/>
          <p:cNvSpPr txBox="1"/>
          <p:nvPr>
            <p:ph idx="1" type="body"/>
          </p:nvPr>
        </p:nvSpPr>
        <p:spPr>
          <a:xfrm>
            <a:off x="7492523" y="2275408"/>
            <a:ext cx="508500" cy="11082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40000"/>
              </a:lnSpc>
              <a:spcBef>
                <a:spcPts val="0"/>
              </a:spcBef>
              <a:spcAft>
                <a:spcPts val="0"/>
              </a:spcAft>
              <a:buNone/>
            </a:pPr>
            <a:r>
              <a:rPr b="1" lang="ja" sz="900">
                <a:solidFill>
                  <a:srgbClr val="434343"/>
                </a:solidFill>
                <a:latin typeface="Meiryo"/>
                <a:ea typeface="Meiryo"/>
                <a:cs typeface="Meiryo"/>
                <a:sym typeface="Meiryo"/>
              </a:rPr>
              <a:t>発</a:t>
            </a:r>
            <a:endParaRPr b="1" sz="900">
              <a:solidFill>
                <a:srgbClr val="434343"/>
              </a:solidFill>
              <a:latin typeface="Meiryo"/>
              <a:ea typeface="Meiryo"/>
              <a:cs typeface="Meiryo"/>
              <a:sym typeface="Meiryo"/>
            </a:endParaRPr>
          </a:p>
          <a:p>
            <a:pPr indent="0" lvl="0" marL="0" rtl="0" algn="ctr">
              <a:lnSpc>
                <a:spcPct val="140000"/>
              </a:lnSpc>
              <a:spcBef>
                <a:spcPts val="1200"/>
              </a:spcBef>
              <a:spcAft>
                <a:spcPts val="1200"/>
              </a:spcAft>
              <a:buNone/>
            </a:pPr>
            <a:r>
              <a:rPr b="1" lang="ja" sz="900">
                <a:solidFill>
                  <a:srgbClr val="434343"/>
                </a:solidFill>
                <a:latin typeface="Meiryo"/>
                <a:ea typeface="Meiryo"/>
                <a:cs typeface="Meiryo"/>
                <a:sym typeface="Meiryo"/>
              </a:rPr>
              <a:t>表</a:t>
            </a:r>
            <a:endParaRPr b="1" sz="900">
              <a:solidFill>
                <a:srgbClr val="434343"/>
              </a:solidFill>
              <a:latin typeface="Meiryo"/>
              <a:ea typeface="Meiryo"/>
              <a:cs typeface="Meiryo"/>
              <a:sym typeface="Meiryo"/>
            </a:endParaRPr>
          </a:p>
        </p:txBody>
      </p:sp>
      <p:sp>
        <p:nvSpPr>
          <p:cNvPr id="310" name="Google Shape;310;p35"/>
          <p:cNvSpPr txBox="1"/>
          <p:nvPr>
            <p:ph idx="1" type="body"/>
          </p:nvPr>
        </p:nvSpPr>
        <p:spPr>
          <a:xfrm>
            <a:off x="111713" y="3564800"/>
            <a:ext cx="44649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b="1" lang="ja" sz="1500" u="sng">
                <a:solidFill>
                  <a:schemeClr val="dk1"/>
                </a:solidFill>
                <a:latin typeface="Meiryo"/>
                <a:ea typeface="Meiryo"/>
                <a:cs typeface="Meiryo"/>
                <a:sym typeface="Meiryo"/>
              </a:rPr>
              <a:t>「１.</a:t>
            </a:r>
            <a:r>
              <a:rPr b="1" lang="ja" sz="1500" u="sng">
                <a:solidFill>
                  <a:schemeClr val="dk1"/>
                </a:solidFill>
                <a:latin typeface="Meiryo"/>
                <a:ea typeface="Meiryo"/>
                <a:cs typeface="Meiryo"/>
                <a:sym typeface="Meiryo"/>
              </a:rPr>
              <a:t>計画立案</a:t>
            </a:r>
            <a:r>
              <a:rPr b="1" lang="ja" sz="1500" u="sng">
                <a:solidFill>
                  <a:schemeClr val="dk1"/>
                </a:solidFill>
                <a:latin typeface="Meiryo"/>
                <a:ea typeface="Meiryo"/>
                <a:cs typeface="Meiryo"/>
                <a:sym typeface="Meiryo"/>
              </a:rPr>
              <a:t>編」研修終了時の状態目標</a:t>
            </a:r>
            <a:endParaRPr sz="1500" u="sng">
              <a:solidFill>
                <a:schemeClr val="dk1"/>
              </a:solidFill>
              <a:latin typeface="Meiryo"/>
              <a:ea typeface="Meiryo"/>
              <a:cs typeface="Meiryo"/>
              <a:sym typeface="Meiryo"/>
            </a:endParaRPr>
          </a:p>
          <a:p>
            <a:pPr indent="0" lvl="0" marL="0" rtl="0" algn="l">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①DX</a:t>
            </a:r>
            <a:r>
              <a:rPr lang="ja" sz="1200">
                <a:solidFill>
                  <a:schemeClr val="dk1"/>
                </a:solidFill>
                <a:latin typeface="Meiryo"/>
                <a:ea typeface="Meiryo"/>
                <a:cs typeface="Meiryo"/>
                <a:sym typeface="Meiryo"/>
              </a:rPr>
              <a:t>計画シートの書き方がわかった</a:t>
            </a:r>
            <a:endParaRPr sz="1200">
              <a:solidFill>
                <a:schemeClr val="dk1"/>
              </a:solidFill>
              <a:latin typeface="Meiryo"/>
              <a:ea typeface="Meiryo"/>
              <a:cs typeface="Meiryo"/>
              <a:sym typeface="Meiryo"/>
            </a:endParaRPr>
          </a:p>
          <a:p>
            <a:pPr indent="0" lvl="0" marL="0" rtl="0" algn="l">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②DX</a:t>
            </a:r>
            <a:r>
              <a:rPr lang="ja" sz="1200">
                <a:solidFill>
                  <a:schemeClr val="dk1"/>
                </a:solidFill>
                <a:latin typeface="Meiryo"/>
                <a:ea typeface="Meiryo"/>
                <a:cs typeface="Meiryo"/>
                <a:sym typeface="Meiryo"/>
              </a:rPr>
              <a:t>計画の考え方がわかった</a:t>
            </a:r>
            <a:endParaRPr sz="1200">
              <a:solidFill>
                <a:schemeClr val="dk1"/>
              </a:solidFill>
              <a:latin typeface="Meiryo"/>
              <a:ea typeface="Meiryo"/>
              <a:cs typeface="Meiryo"/>
              <a:sym typeface="Meiryo"/>
            </a:endParaRPr>
          </a:p>
          <a:p>
            <a:pPr indent="0" lvl="0" marL="0" rtl="0" algn="l">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③DX</a:t>
            </a:r>
            <a:endParaRPr b="1" sz="1400" u="sng">
              <a:solidFill>
                <a:schemeClr val="dk1"/>
              </a:solidFill>
              <a:latin typeface="Meiryo"/>
              <a:ea typeface="Meiryo"/>
              <a:cs typeface="Meiryo"/>
              <a:sym typeface="Meiryo"/>
            </a:endParaRPr>
          </a:p>
        </p:txBody>
      </p:sp>
      <p:sp>
        <p:nvSpPr>
          <p:cNvPr id="311" name="Google Shape;311;p35"/>
          <p:cNvSpPr txBox="1"/>
          <p:nvPr>
            <p:ph idx="1" type="body"/>
          </p:nvPr>
        </p:nvSpPr>
        <p:spPr>
          <a:xfrm>
            <a:off x="4649578" y="3564799"/>
            <a:ext cx="4382700" cy="13284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rmAutofit/>
          </a:bodyPr>
          <a:lstStyle/>
          <a:p>
            <a:pPr indent="0" lvl="0" marL="0" rtl="0" algn="l">
              <a:lnSpc>
                <a:spcPct val="105000"/>
              </a:lnSpc>
              <a:spcBef>
                <a:spcPts val="1200"/>
              </a:spcBef>
              <a:spcAft>
                <a:spcPts val="0"/>
              </a:spcAft>
              <a:buClr>
                <a:schemeClr val="dk1"/>
              </a:buClr>
              <a:buSzPts val="1100"/>
              <a:buFont typeface="Arial"/>
              <a:buNone/>
            </a:pPr>
            <a:r>
              <a:rPr b="1" lang="ja" sz="1400" u="sng">
                <a:solidFill>
                  <a:schemeClr val="dk1"/>
                </a:solidFill>
                <a:latin typeface="Meiryo"/>
                <a:ea typeface="Meiryo"/>
                <a:cs typeface="Meiryo"/>
                <a:sym typeface="Meiryo"/>
              </a:rPr>
              <a:t>宿題</a:t>
            </a:r>
            <a:endParaRPr b="1" sz="1400" u="sng">
              <a:solidFill>
                <a:schemeClr val="dk1"/>
              </a:solidFill>
              <a:latin typeface="Meiryo"/>
              <a:ea typeface="Meiryo"/>
              <a:cs typeface="Meiryo"/>
              <a:sym typeface="Meiryo"/>
            </a:endParaRPr>
          </a:p>
          <a:p>
            <a:pPr indent="0" lvl="0" marL="0" rtl="0" algn="l">
              <a:lnSpc>
                <a:spcPct val="115000"/>
              </a:lnSpc>
              <a:spcBef>
                <a:spcPts val="1200"/>
              </a:spcBef>
              <a:spcAft>
                <a:spcPts val="0"/>
              </a:spcAft>
              <a:buClr>
                <a:schemeClr val="dk1"/>
              </a:buClr>
              <a:buSzPts val="1100"/>
              <a:buFont typeface="Arial"/>
              <a:buNone/>
            </a:pPr>
            <a:r>
              <a:rPr lang="ja" sz="1200">
                <a:solidFill>
                  <a:schemeClr val="dk1"/>
                </a:solidFill>
                <a:latin typeface="Meiryo"/>
                <a:ea typeface="Meiryo"/>
                <a:cs typeface="Meiryo"/>
                <a:sym typeface="Meiryo"/>
              </a:rPr>
              <a:t>　・</a:t>
            </a:r>
            <a:r>
              <a:rPr lang="ja" sz="1200">
                <a:solidFill>
                  <a:schemeClr val="dk1"/>
                </a:solidFill>
                <a:latin typeface="Meiryo"/>
                <a:ea typeface="Meiryo"/>
                <a:cs typeface="Meiryo"/>
                <a:sym typeface="Meiryo"/>
              </a:rPr>
              <a:t>アンケートの記入</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・DX計画シートの作成</a:t>
            </a:r>
            <a:endParaRPr sz="1200">
              <a:solidFill>
                <a:schemeClr val="dk1"/>
              </a:solidFill>
              <a:latin typeface="Meiryo"/>
              <a:ea typeface="Meiryo"/>
              <a:cs typeface="Meiryo"/>
              <a:sym typeface="Meiryo"/>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latin typeface="Meiryo"/>
                <a:ea typeface="Meiryo"/>
                <a:cs typeface="Meiryo"/>
                <a:sym typeface="Meiryo"/>
              </a:rPr>
              <a:t>　・DX計画に関する面談設定</a:t>
            </a:r>
            <a:endParaRPr sz="1200">
              <a:solidFill>
                <a:schemeClr val="dk1"/>
              </a:solidFill>
              <a:latin typeface="Meiryo"/>
              <a:ea typeface="Meiryo"/>
              <a:cs typeface="Meiryo"/>
              <a:sym typeface="Meiry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6"/>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３．ミノマワリDXって何？　やること</a:t>
            </a:r>
            <a:endParaRPr>
              <a:latin typeface="Meiryo"/>
              <a:ea typeface="Meiryo"/>
              <a:cs typeface="Meiryo"/>
              <a:sym typeface="Meiryo"/>
            </a:endParaRPr>
          </a:p>
        </p:txBody>
      </p:sp>
      <p:sp>
        <p:nvSpPr>
          <p:cNvPr id="317" name="Google Shape;317;p36"/>
          <p:cNvSpPr/>
          <p:nvPr/>
        </p:nvSpPr>
        <p:spPr>
          <a:xfrm>
            <a:off x="8003600" y="71100"/>
            <a:ext cx="1049100" cy="301800"/>
          </a:xfrm>
          <a:prstGeom prst="roundRect">
            <a:avLst>
              <a:gd fmla="val 16667" name="adj"/>
            </a:avLst>
          </a:prstGeom>
          <a:solidFill>
            <a:schemeClr val="lt1"/>
          </a:solid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ja" sz="1000">
                <a:solidFill>
                  <a:srgbClr val="BF9000"/>
                </a:solidFill>
                <a:latin typeface="Meiryo"/>
                <a:ea typeface="Meiryo"/>
                <a:cs typeface="Meiryo"/>
                <a:sym typeface="Meiryo"/>
              </a:rPr>
              <a:t>＃研修の目的</a:t>
            </a:r>
            <a:endParaRPr sz="1000">
              <a:solidFill>
                <a:srgbClr val="BF9000"/>
              </a:solidFill>
            </a:endParaRPr>
          </a:p>
        </p:txBody>
      </p:sp>
      <p:sp>
        <p:nvSpPr>
          <p:cNvPr id="318" name="Google Shape;318;p36"/>
          <p:cNvSpPr txBox="1"/>
          <p:nvPr/>
        </p:nvSpPr>
        <p:spPr>
          <a:xfrm>
            <a:off x="228600" y="652625"/>
            <a:ext cx="8478900" cy="55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ja" sz="2400">
                <a:solidFill>
                  <a:schemeClr val="dk1"/>
                </a:solidFill>
              </a:rPr>
              <a:t>ミノマワリDX</a:t>
            </a:r>
            <a:r>
              <a:rPr b="1" lang="ja" sz="2400">
                <a:solidFill>
                  <a:schemeClr val="dk1"/>
                </a:solidFill>
              </a:rPr>
              <a:t>計画の進め方</a:t>
            </a:r>
            <a:endParaRPr b="1" sz="2400">
              <a:solidFill>
                <a:schemeClr val="dk1"/>
              </a:solidFill>
            </a:endParaRPr>
          </a:p>
        </p:txBody>
      </p:sp>
      <p:sp>
        <p:nvSpPr>
          <p:cNvPr id="319" name="Google Shape;319;p36"/>
          <p:cNvSpPr txBox="1"/>
          <p:nvPr/>
        </p:nvSpPr>
        <p:spPr>
          <a:xfrm>
            <a:off x="152400"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既存業務整理</a:t>
            </a:r>
            <a:endParaRPr>
              <a:solidFill>
                <a:schemeClr val="dk1"/>
              </a:solidFill>
              <a:highlight>
                <a:schemeClr val="accent6"/>
              </a:highlight>
            </a:endParaRPr>
          </a:p>
        </p:txBody>
      </p:sp>
      <p:sp>
        <p:nvSpPr>
          <p:cNvPr id="320" name="Google Shape;320;p36"/>
          <p:cNvSpPr txBox="1"/>
          <p:nvPr/>
        </p:nvSpPr>
        <p:spPr>
          <a:xfrm>
            <a:off x="1951104"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個人の目的設定</a:t>
            </a:r>
            <a:endParaRPr>
              <a:solidFill>
                <a:schemeClr val="dk1"/>
              </a:solidFill>
              <a:highlight>
                <a:schemeClr val="accent6"/>
              </a:highlight>
            </a:endParaRPr>
          </a:p>
        </p:txBody>
      </p:sp>
      <p:sp>
        <p:nvSpPr>
          <p:cNvPr id="321" name="Google Shape;321;p36"/>
          <p:cNvSpPr txBox="1"/>
          <p:nvPr/>
        </p:nvSpPr>
        <p:spPr>
          <a:xfrm>
            <a:off x="3749800"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改善策立案</a:t>
            </a:r>
            <a:endParaRPr>
              <a:solidFill>
                <a:schemeClr val="dk1"/>
              </a:solidFill>
              <a:highlight>
                <a:schemeClr val="accent6"/>
              </a:highlight>
            </a:endParaRPr>
          </a:p>
        </p:txBody>
      </p:sp>
      <p:sp>
        <p:nvSpPr>
          <p:cNvPr id="322" name="Google Shape;322;p36"/>
          <p:cNvSpPr txBox="1"/>
          <p:nvPr/>
        </p:nvSpPr>
        <p:spPr>
          <a:xfrm>
            <a:off x="5548500"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DX対象決定</a:t>
            </a:r>
            <a:endParaRPr>
              <a:solidFill>
                <a:schemeClr val="dk1"/>
              </a:solidFill>
              <a:highlight>
                <a:schemeClr val="accent6"/>
              </a:highlight>
            </a:endParaRPr>
          </a:p>
        </p:txBody>
      </p:sp>
      <p:sp>
        <p:nvSpPr>
          <p:cNvPr id="323" name="Google Shape;323;p36"/>
          <p:cNvSpPr txBox="1"/>
          <p:nvPr/>
        </p:nvSpPr>
        <p:spPr>
          <a:xfrm>
            <a:off x="7347225" y="2309975"/>
            <a:ext cx="1629000" cy="7563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改善策の具体化</a:t>
            </a:r>
            <a:endParaRPr b="1">
              <a:solidFill>
                <a:schemeClr val="dk1"/>
              </a:solidFill>
            </a:endParaRPr>
          </a:p>
        </p:txBody>
      </p:sp>
      <p:sp>
        <p:nvSpPr>
          <p:cNvPr id="324" name="Google Shape;324;p36"/>
          <p:cNvSpPr/>
          <p:nvPr/>
        </p:nvSpPr>
        <p:spPr>
          <a:xfrm rot="5400000">
            <a:off x="1693600" y="2632461"/>
            <a:ext cx="3453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5" name="Google Shape;325;p36"/>
          <p:cNvSpPr/>
          <p:nvPr/>
        </p:nvSpPr>
        <p:spPr>
          <a:xfrm rot="5400000">
            <a:off x="3492300" y="2632461"/>
            <a:ext cx="3453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6" name="Google Shape;326;p36"/>
          <p:cNvSpPr/>
          <p:nvPr/>
        </p:nvSpPr>
        <p:spPr>
          <a:xfrm rot="5400000">
            <a:off x="5291000" y="2632461"/>
            <a:ext cx="3453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7" name="Google Shape;327;p36"/>
          <p:cNvSpPr/>
          <p:nvPr/>
        </p:nvSpPr>
        <p:spPr>
          <a:xfrm rot="5400000">
            <a:off x="7089713" y="2632461"/>
            <a:ext cx="3453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7"/>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３．ミノマワリDXって何？　やること</a:t>
            </a:r>
            <a:endParaRPr>
              <a:latin typeface="Meiryo"/>
              <a:ea typeface="Meiryo"/>
              <a:cs typeface="Meiryo"/>
              <a:sym typeface="Meiryo"/>
            </a:endParaRPr>
          </a:p>
        </p:txBody>
      </p:sp>
      <p:sp>
        <p:nvSpPr>
          <p:cNvPr id="333" name="Google Shape;333;p37"/>
          <p:cNvSpPr txBox="1"/>
          <p:nvPr/>
        </p:nvSpPr>
        <p:spPr>
          <a:xfrm>
            <a:off x="152400" y="557375"/>
            <a:ext cx="1629000" cy="444000"/>
          </a:xfrm>
          <a:prstGeom prst="rect">
            <a:avLst/>
          </a:prstGeom>
          <a:solidFill>
            <a:srgbClr val="6594E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既存業務整理</a:t>
            </a:r>
            <a:endParaRPr>
              <a:solidFill>
                <a:schemeClr val="dk1"/>
              </a:solidFill>
              <a:highlight>
                <a:schemeClr val="accent6"/>
              </a:highlight>
            </a:endParaRPr>
          </a:p>
        </p:txBody>
      </p:sp>
      <p:sp>
        <p:nvSpPr>
          <p:cNvPr id="334" name="Google Shape;334;p37"/>
          <p:cNvSpPr txBox="1"/>
          <p:nvPr/>
        </p:nvSpPr>
        <p:spPr>
          <a:xfrm>
            <a:off x="1951104" y="557375"/>
            <a:ext cx="1629000" cy="4440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個人の目的設定</a:t>
            </a:r>
            <a:endParaRPr>
              <a:solidFill>
                <a:schemeClr val="dk1"/>
              </a:solidFill>
              <a:highlight>
                <a:schemeClr val="accent6"/>
              </a:highlight>
            </a:endParaRPr>
          </a:p>
        </p:txBody>
      </p:sp>
      <p:sp>
        <p:nvSpPr>
          <p:cNvPr id="335" name="Google Shape;335;p37"/>
          <p:cNvSpPr txBox="1"/>
          <p:nvPr/>
        </p:nvSpPr>
        <p:spPr>
          <a:xfrm>
            <a:off x="3749800" y="557375"/>
            <a:ext cx="1629000" cy="4440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改善策立案</a:t>
            </a:r>
            <a:endParaRPr>
              <a:solidFill>
                <a:schemeClr val="dk1"/>
              </a:solidFill>
              <a:highlight>
                <a:schemeClr val="accent6"/>
              </a:highlight>
            </a:endParaRPr>
          </a:p>
        </p:txBody>
      </p:sp>
      <p:sp>
        <p:nvSpPr>
          <p:cNvPr id="336" name="Google Shape;336;p37"/>
          <p:cNvSpPr txBox="1"/>
          <p:nvPr/>
        </p:nvSpPr>
        <p:spPr>
          <a:xfrm>
            <a:off x="5548500" y="557375"/>
            <a:ext cx="1629000" cy="4440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DX対象決定</a:t>
            </a:r>
            <a:endParaRPr>
              <a:solidFill>
                <a:schemeClr val="dk1"/>
              </a:solidFill>
              <a:highlight>
                <a:schemeClr val="accent6"/>
              </a:highlight>
            </a:endParaRPr>
          </a:p>
        </p:txBody>
      </p:sp>
      <p:sp>
        <p:nvSpPr>
          <p:cNvPr id="337" name="Google Shape;337;p37"/>
          <p:cNvSpPr txBox="1"/>
          <p:nvPr/>
        </p:nvSpPr>
        <p:spPr>
          <a:xfrm>
            <a:off x="7347225" y="557375"/>
            <a:ext cx="1629000" cy="444000"/>
          </a:xfrm>
          <a:prstGeom prst="rect">
            <a:avLst/>
          </a:prstGeom>
          <a:solidFill>
            <a:srgbClr val="F3F3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ja">
                <a:solidFill>
                  <a:schemeClr val="dk1"/>
                </a:solidFill>
              </a:rPr>
              <a:t>改善策の具体化</a:t>
            </a:r>
            <a:endParaRPr b="1">
              <a:solidFill>
                <a:schemeClr val="dk1"/>
              </a:solidFill>
            </a:endParaRPr>
          </a:p>
        </p:txBody>
      </p:sp>
      <p:sp>
        <p:nvSpPr>
          <p:cNvPr id="338" name="Google Shape;338;p37"/>
          <p:cNvSpPr/>
          <p:nvPr/>
        </p:nvSpPr>
        <p:spPr>
          <a:xfrm rot="5400000">
            <a:off x="1764850" y="723759"/>
            <a:ext cx="2028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9" name="Google Shape;339;p37"/>
          <p:cNvSpPr/>
          <p:nvPr/>
        </p:nvSpPr>
        <p:spPr>
          <a:xfrm rot="5400000">
            <a:off x="3563550" y="723759"/>
            <a:ext cx="2028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0" name="Google Shape;340;p37"/>
          <p:cNvSpPr/>
          <p:nvPr/>
        </p:nvSpPr>
        <p:spPr>
          <a:xfrm rot="5400000">
            <a:off x="5362250" y="723759"/>
            <a:ext cx="2028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1" name="Google Shape;341;p37"/>
          <p:cNvSpPr/>
          <p:nvPr/>
        </p:nvSpPr>
        <p:spPr>
          <a:xfrm rot="5400000">
            <a:off x="7160963" y="723759"/>
            <a:ext cx="202800" cy="111300"/>
          </a:xfrm>
          <a:prstGeom prst="triangle">
            <a:avLst>
              <a:gd fmla="val 50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0" y="-5850"/>
            <a:ext cx="9144000" cy="1824300"/>
          </a:xfrm>
          <a:prstGeom prst="rect">
            <a:avLst/>
          </a:prstGeom>
          <a:solidFill>
            <a:srgbClr val="D9D9D9"/>
          </a:solidFill>
          <a:ln>
            <a:noFill/>
          </a:ln>
        </p:spPr>
        <p:txBody>
          <a:bodyPr anchorCtr="0" anchor="ctr" bIns="91425" lIns="91425" spcFirstLastPara="1" rIns="91425" wrap="square" tIns="91425">
            <a:noAutofit/>
          </a:bodyPr>
          <a:lstStyle/>
          <a:p>
            <a:pPr indent="0" lvl="0" marL="0" rtl="0" algn="ctr">
              <a:spcBef>
                <a:spcPts val="0"/>
              </a:spcBef>
              <a:spcAft>
                <a:spcPts val="0"/>
              </a:spcAft>
              <a:buSzPts val="891"/>
              <a:buNone/>
            </a:pPr>
            <a:r>
              <a:rPr lang="ja" sz="4400">
                <a:latin typeface="Yusei Magic"/>
                <a:ea typeface="Yusei Magic"/>
                <a:cs typeface="Yusei Magic"/>
                <a:sym typeface="Yusei Magic"/>
              </a:rPr>
              <a:t>突然ですが</a:t>
            </a:r>
            <a:r>
              <a:rPr lang="ja" sz="6900">
                <a:latin typeface="Yusei Magic"/>
                <a:ea typeface="Yusei Magic"/>
                <a:cs typeface="Yusei Magic"/>
                <a:sym typeface="Yusei Magic"/>
              </a:rPr>
              <a:t> 質問 </a:t>
            </a:r>
            <a:r>
              <a:rPr lang="ja" sz="4400">
                <a:latin typeface="Yusei Magic"/>
                <a:ea typeface="Yusei Magic"/>
                <a:cs typeface="Yusei Magic"/>
                <a:sym typeface="Yusei Magic"/>
              </a:rPr>
              <a:t>です！</a:t>
            </a:r>
            <a:endParaRPr sz="4400">
              <a:solidFill>
                <a:srgbClr val="000000"/>
              </a:solidFill>
              <a:latin typeface="Yusei Magic"/>
              <a:ea typeface="Yusei Magic"/>
              <a:cs typeface="Yusei Magic"/>
              <a:sym typeface="Yusei Magic"/>
            </a:endParaRPr>
          </a:p>
        </p:txBody>
      </p:sp>
      <p:sp>
        <p:nvSpPr>
          <p:cNvPr id="71" name="Google Shape;71;p15"/>
          <p:cNvSpPr txBox="1"/>
          <p:nvPr/>
        </p:nvSpPr>
        <p:spPr>
          <a:xfrm>
            <a:off x="389400" y="2389200"/>
            <a:ext cx="8365200" cy="2091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0"/>
              </a:spcAft>
              <a:buNone/>
            </a:pPr>
            <a:r>
              <a:rPr b="1" lang="ja" sz="2800">
                <a:solidFill>
                  <a:schemeClr val="dk1"/>
                </a:solidFill>
              </a:rPr>
              <a:t>効率が悪い</a:t>
            </a:r>
            <a:r>
              <a:rPr lang="ja" sz="2800">
                <a:solidFill>
                  <a:schemeClr val="dk1"/>
                </a:solidFill>
              </a:rPr>
              <a:t>と わかっているけれど、</a:t>
            </a:r>
            <a:endParaRPr sz="2800">
              <a:solidFill>
                <a:schemeClr val="dk1"/>
              </a:solidFill>
            </a:endParaRPr>
          </a:p>
          <a:p>
            <a:pPr indent="0" lvl="0" marL="0" rtl="0" algn="ctr">
              <a:lnSpc>
                <a:spcPct val="115000"/>
              </a:lnSpc>
              <a:spcBef>
                <a:spcPts val="1200"/>
              </a:spcBef>
              <a:spcAft>
                <a:spcPts val="0"/>
              </a:spcAft>
              <a:buNone/>
            </a:pPr>
            <a:r>
              <a:rPr b="1" lang="ja" sz="3800">
                <a:solidFill>
                  <a:schemeClr val="dk1"/>
                </a:solidFill>
              </a:rPr>
              <a:t>つい、そのまま</a:t>
            </a:r>
            <a:endParaRPr b="1" sz="3800">
              <a:solidFill>
                <a:schemeClr val="dk1"/>
              </a:solidFill>
            </a:endParaRPr>
          </a:p>
          <a:p>
            <a:pPr indent="0" lvl="0" marL="0" rtl="0" algn="ctr">
              <a:lnSpc>
                <a:spcPct val="115000"/>
              </a:lnSpc>
              <a:spcBef>
                <a:spcPts val="1200"/>
              </a:spcBef>
              <a:spcAft>
                <a:spcPts val="200"/>
              </a:spcAft>
              <a:buNone/>
            </a:pPr>
            <a:r>
              <a:rPr lang="ja" sz="2800">
                <a:solidFill>
                  <a:schemeClr val="dk1"/>
                </a:solidFill>
              </a:rPr>
              <a:t>になっている業務はありませんか？</a:t>
            </a:r>
            <a:endParaRPr sz="28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0" y="-5850"/>
            <a:ext cx="9144000" cy="1824300"/>
          </a:xfrm>
          <a:prstGeom prst="rect">
            <a:avLst/>
          </a:prstGeom>
          <a:solidFill>
            <a:srgbClr val="D9D9D9"/>
          </a:solidFill>
          <a:ln>
            <a:noFill/>
          </a:ln>
        </p:spPr>
        <p:txBody>
          <a:bodyPr anchorCtr="0" anchor="ctr" bIns="91425" lIns="91425" spcFirstLastPara="1" rIns="91425" wrap="square" tIns="91425">
            <a:noAutofit/>
          </a:bodyPr>
          <a:lstStyle/>
          <a:p>
            <a:pPr indent="0" lvl="0" marL="0" rtl="0" algn="ctr">
              <a:spcBef>
                <a:spcPts val="0"/>
              </a:spcBef>
              <a:spcAft>
                <a:spcPts val="0"/>
              </a:spcAft>
              <a:buSzPts val="891"/>
              <a:buNone/>
            </a:pPr>
            <a:r>
              <a:rPr lang="ja" sz="4400">
                <a:latin typeface="Yusei Magic"/>
                <a:ea typeface="Yusei Magic"/>
                <a:cs typeface="Yusei Magic"/>
                <a:sym typeface="Yusei Magic"/>
              </a:rPr>
              <a:t>突然ですが</a:t>
            </a:r>
            <a:r>
              <a:rPr lang="ja" sz="6900">
                <a:latin typeface="Yusei Magic"/>
                <a:ea typeface="Yusei Magic"/>
                <a:cs typeface="Yusei Magic"/>
                <a:sym typeface="Yusei Magic"/>
              </a:rPr>
              <a:t> 質問 </a:t>
            </a:r>
            <a:r>
              <a:rPr lang="ja" sz="4400">
                <a:latin typeface="Yusei Magic"/>
                <a:ea typeface="Yusei Magic"/>
                <a:cs typeface="Yusei Magic"/>
                <a:sym typeface="Yusei Magic"/>
              </a:rPr>
              <a:t>です！</a:t>
            </a:r>
            <a:endParaRPr sz="4400">
              <a:solidFill>
                <a:srgbClr val="000000"/>
              </a:solidFill>
              <a:latin typeface="Yusei Magic"/>
              <a:ea typeface="Yusei Magic"/>
              <a:cs typeface="Yusei Magic"/>
              <a:sym typeface="Yusei Magic"/>
            </a:endParaRPr>
          </a:p>
        </p:txBody>
      </p:sp>
      <p:sp>
        <p:nvSpPr>
          <p:cNvPr id="77" name="Google Shape;77;p16"/>
          <p:cNvSpPr txBox="1"/>
          <p:nvPr/>
        </p:nvSpPr>
        <p:spPr>
          <a:xfrm>
            <a:off x="922800" y="1982800"/>
            <a:ext cx="7263300" cy="2893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ja" sz="2200">
                <a:solidFill>
                  <a:schemeClr val="dk1"/>
                </a:solidFill>
              </a:rPr>
              <a:t>   </a:t>
            </a:r>
            <a:r>
              <a:rPr lang="ja" sz="2200">
                <a:solidFill>
                  <a:schemeClr val="dk1"/>
                </a:solidFill>
              </a:rPr>
              <a:t>業務改善のアイデアがあっても、</a:t>
            </a:r>
            <a:endParaRPr sz="2200">
              <a:solidFill>
                <a:schemeClr val="dk1"/>
              </a:solidFill>
            </a:endParaRPr>
          </a:p>
          <a:p>
            <a:pPr indent="0" lvl="0" marL="0" rtl="0" algn="l">
              <a:lnSpc>
                <a:spcPct val="100000"/>
              </a:lnSpc>
              <a:spcBef>
                <a:spcPts val="0"/>
              </a:spcBef>
              <a:spcAft>
                <a:spcPts val="0"/>
              </a:spcAft>
              <a:buNone/>
            </a:pPr>
            <a:r>
              <a:rPr lang="ja" sz="2200">
                <a:solidFill>
                  <a:schemeClr val="dk1"/>
                </a:solidFill>
              </a:rPr>
              <a:t>　</a:t>
            </a:r>
            <a:r>
              <a:rPr b="1" lang="ja" sz="2200">
                <a:solidFill>
                  <a:schemeClr val="dk1"/>
                </a:solidFill>
              </a:rPr>
              <a:t>忙しい</a:t>
            </a:r>
            <a:r>
              <a:rPr lang="ja" sz="2200">
                <a:solidFill>
                  <a:schemeClr val="dk1"/>
                </a:solidFill>
              </a:rPr>
              <a:t>から・</a:t>
            </a:r>
            <a:r>
              <a:rPr b="1" lang="ja" sz="2200">
                <a:solidFill>
                  <a:schemeClr val="dk1"/>
                </a:solidFill>
              </a:rPr>
              <a:t>スキル習得が大変</a:t>
            </a:r>
            <a:r>
              <a:rPr lang="ja" sz="2200">
                <a:solidFill>
                  <a:schemeClr val="dk1"/>
                </a:solidFill>
              </a:rPr>
              <a:t>だからと</a:t>
            </a:r>
            <a:endParaRPr sz="2200">
              <a:solidFill>
                <a:schemeClr val="dk1"/>
              </a:solidFill>
            </a:endParaRPr>
          </a:p>
          <a:p>
            <a:pPr indent="0" lvl="0" marL="0" rtl="0" algn="l">
              <a:lnSpc>
                <a:spcPct val="100000"/>
              </a:lnSpc>
              <a:spcBef>
                <a:spcPts val="0"/>
              </a:spcBef>
              <a:spcAft>
                <a:spcPts val="0"/>
              </a:spcAft>
              <a:buNone/>
            </a:pPr>
            <a:r>
              <a:rPr lang="ja" sz="2200">
                <a:solidFill>
                  <a:schemeClr val="dk1"/>
                </a:solidFill>
              </a:rPr>
              <a:t>　諦めてしまっていませんか？</a:t>
            </a:r>
            <a:endParaRPr sz="22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22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ja" sz="2200">
                <a:solidFill>
                  <a:schemeClr val="dk1"/>
                </a:solidFill>
              </a:rPr>
              <a:t>　月の</a:t>
            </a:r>
            <a:r>
              <a:rPr b="1" lang="ja" sz="2200">
                <a:solidFill>
                  <a:schemeClr val="dk1"/>
                </a:solidFill>
              </a:rPr>
              <a:t>定常業務が何十時間</a:t>
            </a:r>
            <a:r>
              <a:rPr lang="ja" sz="2200">
                <a:solidFill>
                  <a:schemeClr val="dk1"/>
                </a:solidFill>
              </a:rPr>
              <a:t>もありますか？</a:t>
            </a:r>
            <a:endParaRPr sz="2200">
              <a:solidFill>
                <a:schemeClr val="dk1"/>
              </a:solidFill>
            </a:endParaRPr>
          </a:p>
          <a:p>
            <a:pPr indent="0" lvl="0" marL="0" rtl="0" algn="l">
              <a:lnSpc>
                <a:spcPct val="100000"/>
              </a:lnSpc>
              <a:spcBef>
                <a:spcPts val="0"/>
              </a:spcBef>
              <a:spcAft>
                <a:spcPts val="0"/>
              </a:spcAft>
              <a:buNone/>
            </a:pPr>
            <a:r>
              <a:t/>
            </a:r>
            <a:endParaRPr sz="2200">
              <a:solidFill>
                <a:schemeClr val="dk1"/>
              </a:solidFill>
            </a:endParaRPr>
          </a:p>
          <a:p>
            <a:pPr indent="0" lvl="0" marL="0" rtl="0" algn="l">
              <a:lnSpc>
                <a:spcPct val="100000"/>
              </a:lnSpc>
              <a:spcBef>
                <a:spcPts val="0"/>
              </a:spcBef>
              <a:spcAft>
                <a:spcPts val="0"/>
              </a:spcAft>
              <a:buNone/>
            </a:pPr>
            <a:r>
              <a:rPr lang="ja" sz="2200">
                <a:solidFill>
                  <a:schemeClr val="dk1"/>
                </a:solidFill>
              </a:rPr>
              <a:t>　自分が休んだり異動したりすると、</a:t>
            </a:r>
            <a:endParaRPr sz="22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ja" sz="2200">
                <a:solidFill>
                  <a:schemeClr val="dk1"/>
                </a:solidFill>
              </a:rPr>
              <a:t>　</a:t>
            </a:r>
            <a:r>
              <a:rPr b="1" lang="ja" sz="2200">
                <a:solidFill>
                  <a:schemeClr val="dk1"/>
                </a:solidFill>
              </a:rPr>
              <a:t>業務が止まってしまう</a:t>
            </a:r>
            <a:r>
              <a:rPr lang="ja" sz="2200">
                <a:solidFill>
                  <a:schemeClr val="dk1"/>
                </a:solidFill>
              </a:rPr>
              <a:t>そんな危険性はありませんか？</a:t>
            </a:r>
            <a:endParaRPr sz="2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0" y="-5850"/>
            <a:ext cx="9144000" cy="1824300"/>
          </a:xfrm>
          <a:prstGeom prst="rect">
            <a:avLst/>
          </a:prstGeom>
          <a:solidFill>
            <a:srgbClr val="D9D9D9"/>
          </a:solidFill>
          <a:ln>
            <a:noFill/>
          </a:ln>
        </p:spPr>
        <p:txBody>
          <a:bodyPr anchorCtr="0" anchor="ctr" bIns="91425" lIns="91425" spcFirstLastPara="1" rIns="91425" wrap="square" tIns="91425">
            <a:noAutofit/>
          </a:bodyPr>
          <a:lstStyle/>
          <a:p>
            <a:pPr indent="0" lvl="0" marL="0" rtl="0" algn="ctr">
              <a:spcBef>
                <a:spcPts val="0"/>
              </a:spcBef>
              <a:spcAft>
                <a:spcPts val="0"/>
              </a:spcAft>
              <a:buSzPts val="891"/>
              <a:buNone/>
            </a:pPr>
            <a:r>
              <a:rPr lang="ja" sz="4400">
                <a:latin typeface="Yusei Magic"/>
                <a:ea typeface="Yusei Magic"/>
                <a:cs typeface="Yusei Magic"/>
                <a:sym typeface="Yusei Magic"/>
              </a:rPr>
              <a:t>突然ですが</a:t>
            </a:r>
            <a:r>
              <a:rPr lang="ja" sz="6900">
                <a:latin typeface="Yusei Magic"/>
                <a:ea typeface="Yusei Magic"/>
                <a:cs typeface="Yusei Magic"/>
                <a:sym typeface="Yusei Magic"/>
              </a:rPr>
              <a:t> 質問 </a:t>
            </a:r>
            <a:r>
              <a:rPr lang="ja" sz="4400">
                <a:latin typeface="Yusei Magic"/>
                <a:ea typeface="Yusei Magic"/>
                <a:cs typeface="Yusei Magic"/>
                <a:sym typeface="Yusei Magic"/>
              </a:rPr>
              <a:t>です！</a:t>
            </a:r>
            <a:endParaRPr sz="4400">
              <a:solidFill>
                <a:srgbClr val="000000"/>
              </a:solidFill>
              <a:latin typeface="Yusei Magic"/>
              <a:ea typeface="Yusei Magic"/>
              <a:cs typeface="Yusei Magic"/>
              <a:sym typeface="Yusei Magic"/>
            </a:endParaRPr>
          </a:p>
        </p:txBody>
      </p:sp>
      <p:sp>
        <p:nvSpPr>
          <p:cNvPr id="83" name="Google Shape;83;p17"/>
          <p:cNvSpPr txBox="1"/>
          <p:nvPr/>
        </p:nvSpPr>
        <p:spPr>
          <a:xfrm>
            <a:off x="389400" y="2313000"/>
            <a:ext cx="8365200" cy="2262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lang="ja" sz="3300">
                <a:solidFill>
                  <a:schemeClr val="dk1"/>
                </a:solidFill>
              </a:rPr>
              <a:t>あなたの業務は</a:t>
            </a:r>
            <a:endParaRPr sz="3300">
              <a:solidFill>
                <a:schemeClr val="dk1"/>
              </a:solidFill>
            </a:endParaRPr>
          </a:p>
          <a:p>
            <a:pPr indent="0" lvl="0" marL="0" rtl="0" algn="ctr">
              <a:lnSpc>
                <a:spcPct val="100000"/>
              </a:lnSpc>
              <a:spcBef>
                <a:spcPts val="1200"/>
              </a:spcBef>
              <a:spcAft>
                <a:spcPts val="0"/>
              </a:spcAft>
              <a:buNone/>
            </a:pPr>
            <a:r>
              <a:rPr b="1" lang="ja" sz="4900">
                <a:solidFill>
                  <a:schemeClr val="dk1"/>
                </a:solidFill>
              </a:rPr>
              <a:t>価値を生んでいる</a:t>
            </a:r>
            <a:endParaRPr b="1" sz="4900">
              <a:solidFill>
                <a:schemeClr val="dk1"/>
              </a:solidFill>
            </a:endParaRPr>
          </a:p>
          <a:p>
            <a:pPr indent="0" lvl="0" marL="0" rtl="0" algn="r">
              <a:lnSpc>
                <a:spcPct val="100000"/>
              </a:lnSpc>
              <a:spcBef>
                <a:spcPts val="1200"/>
              </a:spcBef>
              <a:spcAft>
                <a:spcPts val="200"/>
              </a:spcAft>
              <a:buNone/>
            </a:pPr>
            <a:r>
              <a:rPr lang="ja" sz="3300">
                <a:solidFill>
                  <a:schemeClr val="dk1"/>
                </a:solidFill>
              </a:rPr>
              <a:t>と自信を持って言えますか？</a:t>
            </a:r>
            <a:endParaRPr sz="33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0" y="-5850"/>
            <a:ext cx="9144000" cy="846900"/>
          </a:xfrm>
          <a:prstGeom prst="rect">
            <a:avLst/>
          </a:prstGeom>
          <a:solidFill>
            <a:srgbClr val="D9D9D9"/>
          </a:solidFill>
          <a:ln>
            <a:noFill/>
          </a:ln>
        </p:spPr>
        <p:txBody>
          <a:bodyPr anchorCtr="0" anchor="t" bIns="91425" lIns="91425" spcFirstLastPara="1" rIns="91425" wrap="square" tIns="91425">
            <a:noAutofit/>
          </a:bodyPr>
          <a:lstStyle/>
          <a:p>
            <a:pPr indent="0" lvl="0" marL="0" rtl="0" algn="ctr">
              <a:spcBef>
                <a:spcPts val="0"/>
              </a:spcBef>
              <a:spcAft>
                <a:spcPts val="0"/>
              </a:spcAft>
              <a:buSzPts val="891"/>
              <a:buNone/>
            </a:pPr>
            <a:r>
              <a:rPr lang="ja" sz="4400">
                <a:latin typeface="Yusei Magic"/>
                <a:ea typeface="Yusei Magic"/>
                <a:cs typeface="Yusei Magic"/>
                <a:sym typeface="Yusei Magic"/>
              </a:rPr>
              <a:t>１．</a:t>
            </a:r>
            <a:r>
              <a:rPr lang="ja" sz="4400">
                <a:solidFill>
                  <a:srgbClr val="000000"/>
                </a:solidFill>
                <a:latin typeface="Yusei Magic"/>
                <a:ea typeface="Yusei Magic"/>
                <a:cs typeface="Yusei Magic"/>
                <a:sym typeface="Yusei Magic"/>
              </a:rPr>
              <a:t>背景・目的</a:t>
            </a:r>
            <a:r>
              <a:rPr lang="ja" sz="4400">
                <a:solidFill>
                  <a:srgbClr val="000000"/>
                </a:solidFill>
                <a:latin typeface="Yusei Magic"/>
                <a:ea typeface="Yusei Magic"/>
                <a:cs typeface="Yusei Magic"/>
                <a:sym typeface="Yusei Magic"/>
              </a:rPr>
              <a:t>　　</a:t>
            </a:r>
            <a:endParaRPr sz="4400">
              <a:solidFill>
                <a:srgbClr val="000000"/>
              </a:solidFill>
              <a:latin typeface="Yusei Magic"/>
              <a:ea typeface="Yusei Magic"/>
              <a:cs typeface="Yusei Magic"/>
              <a:sym typeface="Yusei Magic"/>
            </a:endParaRPr>
          </a:p>
        </p:txBody>
      </p:sp>
      <p:sp>
        <p:nvSpPr>
          <p:cNvPr id="89" name="Google Shape;89;p18"/>
          <p:cNvSpPr txBox="1"/>
          <p:nvPr/>
        </p:nvSpPr>
        <p:spPr>
          <a:xfrm>
            <a:off x="369825" y="3128650"/>
            <a:ext cx="4071000" cy="18564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ja" sz="1200">
                <a:solidFill>
                  <a:schemeClr val="dk1"/>
                </a:solidFill>
              </a:rPr>
              <a:t>・デジタル技術を活用して業務効率化</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rPr>
              <a:t>　/生産性向上を図りたい。</a:t>
            </a:r>
            <a:endParaRPr sz="1200">
              <a:solidFill>
                <a:schemeClr val="dk1"/>
              </a:solidFill>
            </a:endParaRPr>
          </a:p>
          <a:p>
            <a:pPr indent="0" lvl="0" marL="0" rtl="0" algn="l">
              <a:lnSpc>
                <a:spcPct val="115000"/>
              </a:lnSpc>
              <a:spcBef>
                <a:spcPts val="0"/>
              </a:spcBef>
              <a:spcAft>
                <a:spcPts val="0"/>
              </a:spcAft>
              <a:buNone/>
            </a:pPr>
            <a:r>
              <a:rPr lang="ja" sz="1200">
                <a:solidFill>
                  <a:schemeClr val="dk1"/>
                </a:solidFill>
              </a:rPr>
              <a:t>・現場レベルで迅速に実施できる業務改善（DX）を</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rPr>
              <a:t>　望んでいる。</a:t>
            </a:r>
            <a:endParaRPr sz="1200">
              <a:solidFill>
                <a:schemeClr val="dk1"/>
              </a:solidFill>
            </a:endParaRPr>
          </a:p>
          <a:p>
            <a:pPr indent="0" lvl="0" marL="0" rtl="0" algn="l">
              <a:lnSpc>
                <a:spcPct val="115000"/>
              </a:lnSpc>
              <a:spcBef>
                <a:spcPts val="0"/>
              </a:spcBef>
              <a:spcAft>
                <a:spcPts val="0"/>
              </a:spcAft>
              <a:buNone/>
            </a:pPr>
            <a:r>
              <a:rPr lang="ja" sz="1200">
                <a:solidFill>
                  <a:schemeClr val="dk1"/>
                </a:solidFill>
              </a:rPr>
              <a:t>・属人的な業務を減らし、担当者個人に依存しない</a:t>
            </a:r>
            <a:endParaRPr sz="1200">
              <a:solidFill>
                <a:schemeClr val="dk1"/>
              </a:solidFill>
            </a:endParaRPr>
          </a:p>
          <a:p>
            <a:pPr indent="0" lvl="0" marL="0" rtl="0" algn="l">
              <a:lnSpc>
                <a:spcPct val="115000"/>
              </a:lnSpc>
              <a:spcBef>
                <a:spcPts val="0"/>
              </a:spcBef>
              <a:spcAft>
                <a:spcPts val="0"/>
              </a:spcAft>
              <a:buNone/>
            </a:pPr>
            <a:r>
              <a:rPr lang="ja" sz="1200">
                <a:solidFill>
                  <a:schemeClr val="dk1"/>
                </a:solidFill>
              </a:rPr>
              <a:t>　業務フローを構築したい。</a:t>
            </a:r>
            <a:endParaRPr sz="1200">
              <a:solidFill>
                <a:schemeClr val="dk1"/>
              </a:solidFill>
            </a:endParaRPr>
          </a:p>
          <a:p>
            <a:pPr indent="0" lvl="0" marL="0" rtl="0" algn="l">
              <a:lnSpc>
                <a:spcPct val="115000"/>
              </a:lnSpc>
              <a:spcBef>
                <a:spcPts val="0"/>
              </a:spcBef>
              <a:spcAft>
                <a:spcPts val="0"/>
              </a:spcAft>
              <a:buNone/>
            </a:pPr>
            <a:r>
              <a:t/>
            </a:r>
            <a:endParaRPr sz="1200">
              <a:solidFill>
                <a:schemeClr val="dk1"/>
              </a:solidFill>
            </a:endParaRPr>
          </a:p>
          <a:p>
            <a:pPr indent="0" lvl="0" marL="0" rtl="0" algn="l">
              <a:lnSpc>
                <a:spcPct val="115000"/>
              </a:lnSpc>
              <a:spcBef>
                <a:spcPts val="0"/>
              </a:spcBef>
              <a:spcAft>
                <a:spcPts val="0"/>
              </a:spcAft>
              <a:buNone/>
            </a:pPr>
            <a:r>
              <a:t/>
            </a:r>
            <a:endParaRPr sz="1200">
              <a:solidFill>
                <a:schemeClr val="dk1"/>
              </a:solidFill>
            </a:endParaRPr>
          </a:p>
        </p:txBody>
      </p:sp>
      <p:sp>
        <p:nvSpPr>
          <p:cNvPr id="90" name="Google Shape;90;p18"/>
          <p:cNvSpPr txBox="1"/>
          <p:nvPr/>
        </p:nvSpPr>
        <p:spPr>
          <a:xfrm>
            <a:off x="4664196" y="3128650"/>
            <a:ext cx="4071000" cy="18564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ja" sz="1200">
                <a:solidFill>
                  <a:schemeClr val="dk1"/>
                </a:solidFill>
              </a:rPr>
              <a:t>・従来のDXプロジェクトは規模が大きく、社内調整</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rPr>
              <a:t>　・承認に時間がかかり、スピードが遅くなる傾向がある。</a:t>
            </a:r>
            <a:endParaRPr sz="1200">
              <a:solidFill>
                <a:schemeClr val="dk1"/>
              </a:solidFill>
            </a:endParaRPr>
          </a:p>
          <a:p>
            <a:pPr indent="0" lvl="0" marL="0" rtl="0" algn="l">
              <a:lnSpc>
                <a:spcPct val="115000"/>
              </a:lnSpc>
              <a:spcBef>
                <a:spcPts val="0"/>
              </a:spcBef>
              <a:spcAft>
                <a:spcPts val="0"/>
              </a:spcAft>
              <a:buNone/>
            </a:pPr>
            <a:r>
              <a:rPr lang="ja" sz="1200">
                <a:solidFill>
                  <a:schemeClr val="dk1"/>
                </a:solidFill>
              </a:rPr>
              <a:t>・システム導入そのものが目的化し、</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ja" sz="1200">
                <a:solidFill>
                  <a:schemeClr val="dk1"/>
                </a:solidFill>
              </a:rPr>
              <a:t>　本来の業務改善が置き去りになりやすい。</a:t>
            </a:r>
            <a:endParaRPr sz="1200">
              <a:solidFill>
                <a:schemeClr val="dk1"/>
              </a:solidFill>
            </a:endParaRPr>
          </a:p>
          <a:p>
            <a:pPr indent="0" lvl="0" marL="0" rtl="0" algn="l">
              <a:lnSpc>
                <a:spcPct val="115000"/>
              </a:lnSpc>
              <a:spcBef>
                <a:spcPts val="0"/>
              </a:spcBef>
              <a:spcAft>
                <a:spcPts val="0"/>
              </a:spcAft>
              <a:buNone/>
            </a:pPr>
            <a:r>
              <a:rPr lang="ja" sz="1200">
                <a:solidFill>
                  <a:schemeClr val="dk1"/>
                </a:solidFill>
              </a:rPr>
              <a:t>・DX担当者がメイン業務との兼務で負担が大きく、</a:t>
            </a:r>
            <a:endParaRPr sz="1200">
              <a:solidFill>
                <a:schemeClr val="dk1"/>
              </a:solidFill>
            </a:endParaRPr>
          </a:p>
          <a:p>
            <a:pPr indent="0" lvl="0" marL="0" rtl="0" algn="l">
              <a:lnSpc>
                <a:spcPct val="115000"/>
              </a:lnSpc>
              <a:spcBef>
                <a:spcPts val="0"/>
              </a:spcBef>
              <a:spcAft>
                <a:spcPts val="0"/>
              </a:spcAft>
              <a:buNone/>
            </a:pPr>
            <a:r>
              <a:rPr lang="ja" sz="1200">
                <a:solidFill>
                  <a:schemeClr val="dk1"/>
                </a:solidFill>
              </a:rPr>
              <a:t>　実際の改善活動に十分な時間やスキルを投入できない。</a:t>
            </a:r>
            <a:endParaRPr sz="1200">
              <a:solidFill>
                <a:schemeClr val="dk1"/>
              </a:solidFill>
            </a:endParaRPr>
          </a:p>
        </p:txBody>
      </p:sp>
      <p:sp>
        <p:nvSpPr>
          <p:cNvPr id="91" name="Google Shape;91;p18"/>
          <p:cNvSpPr txBox="1"/>
          <p:nvPr/>
        </p:nvSpPr>
        <p:spPr>
          <a:xfrm>
            <a:off x="369825" y="2581275"/>
            <a:ext cx="4071000" cy="554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200"/>
              </a:spcAft>
              <a:buNone/>
            </a:pPr>
            <a:r>
              <a:rPr b="1" lang="ja" sz="2400">
                <a:solidFill>
                  <a:schemeClr val="dk1"/>
                </a:solidFill>
              </a:rPr>
              <a:t>顧客からの期待</a:t>
            </a:r>
            <a:endParaRPr sz="2400"/>
          </a:p>
        </p:txBody>
      </p:sp>
      <p:sp>
        <p:nvSpPr>
          <p:cNvPr id="92" name="Google Shape;92;p18"/>
          <p:cNvSpPr txBox="1"/>
          <p:nvPr/>
        </p:nvSpPr>
        <p:spPr>
          <a:xfrm>
            <a:off x="4664200" y="2581275"/>
            <a:ext cx="4071000" cy="554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200"/>
              </a:spcAft>
              <a:buNone/>
            </a:pPr>
            <a:r>
              <a:rPr b="1" lang="ja" sz="2400">
                <a:solidFill>
                  <a:schemeClr val="dk1"/>
                </a:solidFill>
              </a:rPr>
              <a:t>自社 課題感</a:t>
            </a:r>
            <a:endParaRPr sz="2400"/>
          </a:p>
        </p:txBody>
      </p:sp>
      <p:sp>
        <p:nvSpPr>
          <p:cNvPr id="93" name="Google Shape;93;p18"/>
          <p:cNvSpPr txBox="1"/>
          <p:nvPr/>
        </p:nvSpPr>
        <p:spPr>
          <a:xfrm>
            <a:off x="369825" y="1398075"/>
            <a:ext cx="8365200" cy="800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200"/>
              </a:spcAft>
              <a:buNone/>
            </a:pPr>
            <a:r>
              <a:rPr b="1" lang="ja" sz="4000">
                <a:solidFill>
                  <a:schemeClr val="dk1"/>
                </a:solidFill>
                <a:highlight>
                  <a:schemeClr val="accent6"/>
                </a:highlight>
              </a:rPr>
              <a:t>DXを通して 業務改善しないと</a:t>
            </a:r>
            <a:endParaRPr sz="3800">
              <a:highlight>
                <a:schemeClr val="accent6"/>
              </a:highlight>
            </a:endParaRPr>
          </a:p>
        </p:txBody>
      </p:sp>
      <p:sp>
        <p:nvSpPr>
          <p:cNvPr id="94" name="Google Shape;94;p18"/>
          <p:cNvSpPr txBox="1"/>
          <p:nvPr/>
        </p:nvSpPr>
        <p:spPr>
          <a:xfrm>
            <a:off x="369825" y="952500"/>
            <a:ext cx="1319700" cy="554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200"/>
              </a:spcAft>
              <a:buNone/>
            </a:pPr>
            <a:r>
              <a:rPr b="1" lang="ja" sz="2400">
                <a:solidFill>
                  <a:schemeClr val="dk1"/>
                </a:solidFill>
              </a:rPr>
              <a:t>課題感</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0" y="-5850"/>
            <a:ext cx="9144000" cy="846900"/>
          </a:xfrm>
          <a:prstGeom prst="rect">
            <a:avLst/>
          </a:prstGeom>
          <a:solidFill>
            <a:srgbClr val="D9D9D9"/>
          </a:solidFill>
          <a:ln>
            <a:noFill/>
          </a:ln>
        </p:spPr>
        <p:txBody>
          <a:bodyPr anchorCtr="0" anchor="t" bIns="91425" lIns="91425" spcFirstLastPara="1" rIns="91425" wrap="square" tIns="91425">
            <a:noAutofit/>
          </a:bodyPr>
          <a:lstStyle/>
          <a:p>
            <a:pPr indent="0" lvl="0" marL="0" rtl="0" algn="ctr">
              <a:spcBef>
                <a:spcPts val="0"/>
              </a:spcBef>
              <a:spcAft>
                <a:spcPts val="0"/>
              </a:spcAft>
              <a:buSzPts val="891"/>
              <a:buNone/>
            </a:pPr>
            <a:r>
              <a:rPr lang="ja" sz="4400">
                <a:latin typeface="Yusei Magic"/>
                <a:ea typeface="Yusei Magic"/>
                <a:cs typeface="Yusei Magic"/>
                <a:sym typeface="Yusei Magic"/>
              </a:rPr>
              <a:t>１．</a:t>
            </a:r>
            <a:r>
              <a:rPr lang="ja" sz="4400">
                <a:solidFill>
                  <a:srgbClr val="000000"/>
                </a:solidFill>
                <a:latin typeface="Yusei Magic"/>
                <a:ea typeface="Yusei Magic"/>
                <a:cs typeface="Yusei Magic"/>
                <a:sym typeface="Yusei Magic"/>
              </a:rPr>
              <a:t>背景・目的　　</a:t>
            </a:r>
            <a:endParaRPr sz="4400">
              <a:solidFill>
                <a:srgbClr val="000000"/>
              </a:solidFill>
              <a:latin typeface="Yusei Magic"/>
              <a:ea typeface="Yusei Magic"/>
              <a:cs typeface="Yusei Magic"/>
              <a:sym typeface="Yusei Magic"/>
            </a:endParaRPr>
          </a:p>
        </p:txBody>
      </p:sp>
      <p:sp>
        <p:nvSpPr>
          <p:cNvPr id="100" name="Google Shape;100;p19"/>
          <p:cNvSpPr txBox="1"/>
          <p:nvPr/>
        </p:nvSpPr>
        <p:spPr>
          <a:xfrm>
            <a:off x="454050" y="1312025"/>
            <a:ext cx="8256900" cy="329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ja" sz="2800"/>
              <a:t>本研修の目的</a:t>
            </a:r>
            <a:endParaRPr b="1" sz="2800"/>
          </a:p>
          <a:p>
            <a:pPr indent="0" lvl="0" marL="0" rtl="0" algn="l">
              <a:lnSpc>
                <a:spcPct val="115000"/>
              </a:lnSpc>
              <a:spcBef>
                <a:spcPts val="1200"/>
              </a:spcBef>
              <a:spcAft>
                <a:spcPts val="0"/>
              </a:spcAft>
              <a:buNone/>
            </a:pPr>
            <a:r>
              <a:rPr lang="ja" sz="2500"/>
              <a:t>・</a:t>
            </a:r>
            <a:r>
              <a:rPr lang="ja" sz="2500"/>
              <a:t>各自の</a:t>
            </a:r>
            <a:r>
              <a:rPr b="1" lang="ja" sz="2500">
                <a:highlight>
                  <a:schemeClr val="accent6"/>
                </a:highlight>
              </a:rPr>
              <a:t>業務範囲（ミノマワリ）</a:t>
            </a:r>
            <a:r>
              <a:rPr lang="ja" sz="2500"/>
              <a:t>で迅速・効果的に</a:t>
            </a:r>
            <a:endParaRPr sz="2500"/>
          </a:p>
          <a:p>
            <a:pPr indent="0" lvl="0" marL="0" rtl="0" algn="l">
              <a:lnSpc>
                <a:spcPct val="115000"/>
              </a:lnSpc>
              <a:spcBef>
                <a:spcPts val="1200"/>
              </a:spcBef>
              <a:spcAft>
                <a:spcPts val="0"/>
              </a:spcAft>
              <a:buNone/>
            </a:pPr>
            <a:r>
              <a:rPr lang="ja" sz="2500"/>
              <a:t>　</a:t>
            </a:r>
            <a:r>
              <a:rPr b="1" lang="ja" sz="2500">
                <a:highlight>
                  <a:schemeClr val="accent6"/>
                </a:highlight>
              </a:rPr>
              <a:t>業務改善</a:t>
            </a:r>
            <a:r>
              <a:rPr b="1" lang="ja" sz="2500">
                <a:highlight>
                  <a:schemeClr val="accent6"/>
                </a:highlight>
              </a:rPr>
              <a:t>（DX）</a:t>
            </a:r>
            <a:r>
              <a:rPr b="1" lang="ja" sz="2500"/>
              <a:t>の実績創出 </a:t>
            </a:r>
            <a:r>
              <a:rPr lang="ja" sz="2500"/>
              <a:t>と </a:t>
            </a:r>
            <a:r>
              <a:rPr b="1" lang="ja" sz="2500"/>
              <a:t>推</a:t>
            </a:r>
            <a:r>
              <a:rPr b="1" lang="ja" sz="2500"/>
              <a:t>進</a:t>
            </a:r>
            <a:r>
              <a:rPr b="1" lang="ja" sz="2500"/>
              <a:t>人材</a:t>
            </a:r>
            <a:r>
              <a:rPr b="1" lang="ja" sz="2500"/>
              <a:t>の</a:t>
            </a:r>
            <a:r>
              <a:rPr b="1" lang="ja" sz="2500"/>
              <a:t>育成</a:t>
            </a:r>
            <a:br>
              <a:rPr lang="ja" sz="2500"/>
            </a:br>
            <a:r>
              <a:rPr lang="ja" sz="2500"/>
              <a:t>・定常業務の効率化により</a:t>
            </a:r>
            <a:r>
              <a:rPr b="1" lang="ja" sz="2500"/>
              <a:t>時間的余力を生み出し</a:t>
            </a:r>
            <a:r>
              <a:rPr lang="ja" sz="2500"/>
              <a:t>、</a:t>
            </a:r>
            <a:endParaRPr sz="2500"/>
          </a:p>
          <a:p>
            <a:pPr indent="0" lvl="0" marL="0" rtl="0" algn="l">
              <a:lnSpc>
                <a:spcPct val="115000"/>
              </a:lnSpc>
              <a:spcBef>
                <a:spcPts val="1200"/>
              </a:spcBef>
              <a:spcAft>
                <a:spcPts val="200"/>
              </a:spcAft>
              <a:buNone/>
            </a:pPr>
            <a:r>
              <a:rPr lang="ja" sz="2500"/>
              <a:t>　実装から設計へ</a:t>
            </a:r>
            <a:r>
              <a:rPr lang="ja" sz="2500"/>
              <a:t>の</a:t>
            </a:r>
            <a:r>
              <a:rPr b="1" lang="ja" sz="2500"/>
              <a:t>領域</a:t>
            </a:r>
            <a:r>
              <a:rPr b="1" lang="ja" sz="2500"/>
              <a:t>シフト</a:t>
            </a:r>
            <a:br>
              <a:rPr lang="ja" sz="2500"/>
            </a:br>
            <a:r>
              <a:rPr lang="ja" sz="2500"/>
              <a:t>・属人性</a:t>
            </a:r>
            <a:r>
              <a:rPr lang="ja" sz="2500"/>
              <a:t>を</a:t>
            </a:r>
            <a:r>
              <a:rPr lang="ja" sz="2500"/>
              <a:t>再定義し</a:t>
            </a:r>
            <a:r>
              <a:rPr lang="ja" sz="2500"/>
              <a:t>、価値の再認識を行う</a:t>
            </a:r>
            <a:endParaRPr sz="2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nvSpPr>
        <p:spPr>
          <a:xfrm>
            <a:off x="0" y="2927875"/>
            <a:ext cx="9144000" cy="39600"/>
          </a:xfrm>
          <a:prstGeom prst="rect">
            <a:avLst/>
          </a:prstGeom>
          <a:solidFill>
            <a:schemeClr val="dk1"/>
          </a:solidFill>
          <a:ln>
            <a:noFill/>
          </a:ln>
        </p:spPr>
        <p:txBody>
          <a:bodyPr anchorCtr="0" anchor="b" bIns="91425" lIns="91425" spcFirstLastPara="1" rIns="91425" wrap="square" tIns="91425">
            <a:noAutofit/>
          </a:bodyPr>
          <a:lstStyle/>
          <a:p>
            <a:pPr indent="0" lvl="0" marL="0" rtl="0" algn="ctr">
              <a:lnSpc>
                <a:spcPct val="100000"/>
              </a:lnSpc>
              <a:spcBef>
                <a:spcPts val="1200"/>
              </a:spcBef>
              <a:spcAft>
                <a:spcPts val="0"/>
              </a:spcAft>
              <a:buClr>
                <a:schemeClr val="dk1"/>
              </a:buClr>
              <a:buSzPts val="1100"/>
              <a:buFont typeface="Arial"/>
              <a:buNone/>
            </a:pPr>
            <a:r>
              <a:rPr b="1" lang="ja" sz="3300">
                <a:latin typeface="Yusei Magic"/>
                <a:ea typeface="Yusei Magic"/>
                <a:cs typeface="Yusei Magic"/>
                <a:sym typeface="Yusei Magic"/>
              </a:rPr>
              <a:t>そもそも</a:t>
            </a:r>
            <a:r>
              <a:rPr b="1" lang="ja" sz="5700">
                <a:latin typeface="Russo One"/>
                <a:ea typeface="Russo One"/>
                <a:cs typeface="Russo One"/>
                <a:sym typeface="Russo One"/>
              </a:rPr>
              <a:t>DX</a:t>
            </a:r>
            <a:r>
              <a:rPr b="1" lang="ja" sz="3300">
                <a:latin typeface="Yusei Magic"/>
                <a:ea typeface="Yusei Magic"/>
                <a:cs typeface="Yusei Magic"/>
                <a:sym typeface="Yusei Magic"/>
              </a:rPr>
              <a:t>って何だっけ？</a:t>
            </a:r>
            <a:endParaRPr sz="3300">
              <a:latin typeface="Yusei Magic"/>
              <a:ea typeface="Yusei Magic"/>
              <a:cs typeface="Yusei Magic"/>
              <a:sym typeface="Yusei Mag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0" y="0"/>
            <a:ext cx="9144000" cy="444000"/>
          </a:xfrm>
          <a:prstGeom prst="rect">
            <a:avLst/>
          </a:prstGeom>
          <a:solidFill>
            <a:srgbClr val="EFEFEF"/>
          </a:solidFill>
        </p:spPr>
        <p:txBody>
          <a:bodyPr anchorCtr="0" anchor="t" bIns="91425" lIns="91425" spcFirstLastPara="1" rIns="91425" wrap="square" tIns="91425">
            <a:normAutofit/>
          </a:bodyPr>
          <a:lstStyle/>
          <a:p>
            <a:pPr indent="0" lvl="0" marL="0" rtl="0" algn="l">
              <a:lnSpc>
                <a:spcPct val="140000"/>
              </a:lnSpc>
              <a:spcBef>
                <a:spcPts val="0"/>
              </a:spcBef>
              <a:spcAft>
                <a:spcPts val="1200"/>
              </a:spcAft>
              <a:buNone/>
            </a:pPr>
            <a:r>
              <a:rPr b="1" lang="ja" sz="1600">
                <a:latin typeface="Meiryo"/>
                <a:ea typeface="Meiryo"/>
                <a:cs typeface="Meiryo"/>
                <a:sym typeface="Meiryo"/>
              </a:rPr>
              <a:t>１．そもそもDXって何だっけ？</a:t>
            </a:r>
            <a:endParaRPr>
              <a:latin typeface="Meiryo"/>
              <a:ea typeface="Meiryo"/>
              <a:cs typeface="Meiryo"/>
              <a:sym typeface="Meiryo"/>
            </a:endParaRPr>
          </a:p>
        </p:txBody>
      </p:sp>
      <p:sp>
        <p:nvSpPr>
          <p:cNvPr id="111" name="Google Shape;111;p21"/>
          <p:cNvSpPr txBox="1"/>
          <p:nvPr/>
        </p:nvSpPr>
        <p:spPr>
          <a:xfrm>
            <a:off x="320150" y="847200"/>
            <a:ext cx="4144500" cy="33567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1200"/>
              </a:spcBef>
              <a:spcAft>
                <a:spcPts val="0"/>
              </a:spcAft>
              <a:buClr>
                <a:schemeClr val="dk1"/>
              </a:buClr>
              <a:buSzPts val="1100"/>
              <a:buFont typeface="Arial"/>
              <a:buNone/>
            </a:pPr>
            <a:r>
              <a:rPr b="1" lang="ja" sz="2400">
                <a:solidFill>
                  <a:schemeClr val="dk1"/>
                </a:solidFill>
              </a:rPr>
              <a:t>DXとは</a:t>
            </a:r>
            <a:endParaRPr sz="3000">
              <a:solidFill>
                <a:schemeClr val="dk1"/>
              </a:solidFill>
              <a:latin typeface="Meiryo"/>
              <a:ea typeface="Meiryo"/>
              <a:cs typeface="Meiryo"/>
              <a:sym typeface="Meiryo"/>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b="1" sz="1100">
              <a:solidFill>
                <a:schemeClr val="dk1"/>
              </a:solidFill>
            </a:endParaRPr>
          </a:p>
          <a:p>
            <a:pPr indent="0" lvl="0" marL="0" rtl="0" algn="l">
              <a:lnSpc>
                <a:spcPct val="100000"/>
              </a:lnSpc>
              <a:spcBef>
                <a:spcPts val="1200"/>
              </a:spcBef>
              <a:spcAft>
                <a:spcPts val="0"/>
              </a:spcAft>
              <a:buNone/>
            </a:pPr>
            <a:r>
              <a:t/>
            </a:r>
            <a:endParaRPr sz="1300">
              <a:solidFill>
                <a:schemeClr val="dk1"/>
              </a:solidFill>
            </a:endParaRPr>
          </a:p>
          <a:p>
            <a:pPr indent="0" lvl="0" marL="0" rtl="0" algn="l">
              <a:lnSpc>
                <a:spcPct val="115000"/>
              </a:lnSpc>
              <a:spcBef>
                <a:spcPts val="0"/>
              </a:spcBef>
              <a:spcAft>
                <a:spcPts val="0"/>
              </a:spcAft>
              <a:buNone/>
            </a:pPr>
            <a:r>
              <a:t/>
            </a:r>
            <a:endParaRPr sz="1300">
              <a:solidFill>
                <a:schemeClr val="dk1"/>
              </a:solidFill>
            </a:endParaRPr>
          </a:p>
          <a:p>
            <a:pPr indent="0" lvl="0" marL="0" rtl="0" algn="l">
              <a:lnSpc>
                <a:spcPct val="115000"/>
              </a:lnSpc>
              <a:spcBef>
                <a:spcPts val="1000"/>
              </a:spcBef>
              <a:spcAft>
                <a:spcPts val="1000"/>
              </a:spcAft>
              <a:buNone/>
            </a:pPr>
            <a:r>
              <a:rPr lang="ja" sz="1300">
                <a:solidFill>
                  <a:schemeClr val="dk1"/>
                </a:solidFill>
              </a:rPr>
              <a:t>　デジタル技術を活用して、</a:t>
            </a:r>
            <a:r>
              <a:rPr b="1" lang="ja" sz="1300">
                <a:solidFill>
                  <a:schemeClr val="dk1"/>
                </a:solidFill>
              </a:rPr>
              <a:t>ビジネスモデルや業務プロセス、組織文化を根本から変革し、競争優位性を確立</a:t>
            </a:r>
            <a:r>
              <a:rPr lang="ja" sz="1300">
                <a:solidFill>
                  <a:schemeClr val="dk1"/>
                </a:solidFill>
              </a:rPr>
              <a:t>することを指す。単なるIT導入ではなく、</a:t>
            </a:r>
            <a:r>
              <a:rPr b="1" lang="ja" sz="1300">
                <a:solidFill>
                  <a:schemeClr val="dk1"/>
                </a:solidFill>
                <a:highlight>
                  <a:schemeClr val="accent6"/>
                </a:highlight>
              </a:rPr>
              <a:t>デジタル技術</a:t>
            </a:r>
            <a:r>
              <a:rPr b="1" lang="ja" sz="1300">
                <a:solidFill>
                  <a:schemeClr val="dk1"/>
                </a:solidFill>
              </a:rPr>
              <a:t>を駆使して</a:t>
            </a:r>
            <a:r>
              <a:rPr b="1" lang="ja" sz="1300">
                <a:solidFill>
                  <a:schemeClr val="dk1"/>
                </a:solidFill>
                <a:highlight>
                  <a:schemeClr val="accent6"/>
                </a:highlight>
              </a:rPr>
              <a:t>企業や社会の仕組み</a:t>
            </a:r>
            <a:r>
              <a:rPr b="1" lang="ja" sz="1300">
                <a:solidFill>
                  <a:schemeClr val="dk1"/>
                </a:solidFill>
              </a:rPr>
              <a:t>自体を変える</a:t>
            </a:r>
            <a:r>
              <a:rPr lang="ja" sz="1300">
                <a:solidFill>
                  <a:schemeClr val="dk1"/>
                </a:solidFill>
              </a:rPr>
              <a:t>という広義の意味を持ちます。</a:t>
            </a:r>
            <a:endParaRPr sz="1300">
              <a:solidFill>
                <a:schemeClr val="dk1"/>
              </a:solidFill>
            </a:endParaRPr>
          </a:p>
        </p:txBody>
      </p:sp>
      <p:pic>
        <p:nvPicPr>
          <p:cNvPr id="112" name="Google Shape;112;p21"/>
          <p:cNvPicPr preferRelativeResize="0"/>
          <p:nvPr/>
        </p:nvPicPr>
        <p:blipFill rotWithShape="1">
          <a:blip r:embed="rId3">
            <a:alphaModFix/>
          </a:blip>
          <a:srcRect b="28471" l="0" r="0" t="3217"/>
          <a:stretch/>
        </p:blipFill>
        <p:spPr>
          <a:xfrm>
            <a:off x="2581088" y="1658500"/>
            <a:ext cx="1504800" cy="875200"/>
          </a:xfrm>
          <a:prstGeom prst="rect">
            <a:avLst/>
          </a:prstGeom>
          <a:noFill/>
          <a:ln>
            <a:noFill/>
          </a:ln>
        </p:spPr>
      </p:pic>
      <p:pic>
        <p:nvPicPr>
          <p:cNvPr id="113" name="Google Shape;113;p21"/>
          <p:cNvPicPr preferRelativeResize="0"/>
          <p:nvPr/>
        </p:nvPicPr>
        <p:blipFill rotWithShape="1">
          <a:blip r:embed="rId4">
            <a:alphaModFix/>
          </a:blip>
          <a:srcRect b="15078" l="0" r="0" t="3061"/>
          <a:stretch/>
        </p:blipFill>
        <p:spPr>
          <a:xfrm>
            <a:off x="655199" y="1576050"/>
            <a:ext cx="1439775" cy="95764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D8EC2E"/>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